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1"/>
  </p:notesMasterIdLst>
  <p:handoutMasterIdLst>
    <p:handoutMasterId r:id="rId32"/>
  </p:handoutMasterIdLst>
  <p:sldIdLst>
    <p:sldId id="269" r:id="rId2"/>
    <p:sldId id="508" r:id="rId3"/>
    <p:sldId id="500" r:id="rId4"/>
    <p:sldId id="509" r:id="rId5"/>
    <p:sldId id="510" r:id="rId6"/>
    <p:sldId id="511" r:id="rId7"/>
    <p:sldId id="512" r:id="rId8"/>
    <p:sldId id="513" r:id="rId9"/>
    <p:sldId id="515" r:id="rId10"/>
    <p:sldId id="516" r:id="rId11"/>
    <p:sldId id="517" r:id="rId12"/>
    <p:sldId id="518" r:id="rId13"/>
    <p:sldId id="526" r:id="rId14"/>
    <p:sldId id="520" r:id="rId15"/>
    <p:sldId id="522" r:id="rId16"/>
    <p:sldId id="521" r:id="rId17"/>
    <p:sldId id="519" r:id="rId18"/>
    <p:sldId id="525" r:id="rId19"/>
    <p:sldId id="449" r:id="rId20"/>
    <p:sldId id="478" r:id="rId21"/>
    <p:sldId id="503" r:id="rId22"/>
    <p:sldId id="504" r:id="rId23"/>
    <p:sldId id="505" r:id="rId24"/>
    <p:sldId id="506" r:id="rId25"/>
    <p:sldId id="507" r:id="rId26"/>
    <p:sldId id="491" r:id="rId27"/>
    <p:sldId id="493" r:id="rId28"/>
    <p:sldId id="523" r:id="rId29"/>
    <p:sldId id="524" r:id="rId3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2F"/>
    <a:srgbClr val="FFD653"/>
    <a:srgbClr val="006600"/>
    <a:srgbClr val="FFD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9" autoAdjust="0"/>
    <p:restoredTop sz="94631" autoAdjust="0"/>
  </p:normalViewPr>
  <p:slideViewPr>
    <p:cSldViewPr>
      <p:cViewPr varScale="1">
        <p:scale>
          <a:sx n="98" d="100"/>
          <a:sy n="98" d="100"/>
        </p:scale>
        <p:origin x="-14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D3BBEBE-36EC-4CBA-BD83-30FE6CFE5FAC}" type="datetimeFigureOut">
              <a:rPr lang="en-US"/>
              <a:pPr>
                <a:defRPr/>
              </a:pPr>
              <a:t>3/6/12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7922C4F9-2A96-480D-AB56-BB1E6BA91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40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FE7D1F-C26B-49F5-A28D-25263FBA9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68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FE7D1F-C26B-49F5-A28D-25263FBA91B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91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Dresden</a:t>
            </a:r>
            <a:r>
              <a:rPr lang="en-US" baseline="0" dirty="0" smtClean="0"/>
              <a:t> group showed everything agreed with theory.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FE7D1F-C26B-49F5-A28D-25263FBA91B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68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FE7D1F-C26B-49F5-A28D-25263FBA91B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66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Wakefield effect</a:t>
            </a:r>
            <a:r>
              <a:rPr lang="en-US" baseline="0" dirty="0" smtClean="0"/>
              <a:t> … thermal and other, like diamond heating…. Phonon scattering….. GEANT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FE7D1F-C26B-49F5-A28D-25263FBA91B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68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2012FLS workshop: Electron sources WG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06E84-57D7-4892-AE38-4CF4904BDA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7EDC6-D46D-4924-AED6-C116AF28E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228600"/>
            <a:ext cx="2136775" cy="5859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513" y="228600"/>
            <a:ext cx="6262687" cy="5859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9031D-8E1C-40F2-B474-6BA8557B7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2012FLS workshop: Electron sources WG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692CC0-EF4F-45F9-BCF3-178FAEC0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C03F8-CCD6-4DAF-A114-64734F4CD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513" y="1589088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7088" y="1589088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2012FLS workshop: Electron sources WG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7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A583B-7F99-470B-841E-1078D5903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9CCF0-E506-4EB8-8381-73C6309BF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2012FLS workshop: Electron sources WG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30B21-B6D4-4A8A-A5C2-F04A5232A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5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F67B6-143B-44BB-A318-1DF340980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19CAC-A995-4B59-A7B4-49F66F3B2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6D883-E706-46C4-8360-B78BC41187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2546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13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74" name="Freeform 4"/>
              <p:cNvSpPr>
                <a:spLocks/>
              </p:cNvSpPr>
              <p:nvPr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5" name="Freeform 5"/>
              <p:cNvSpPr>
                <a:spLocks/>
              </p:cNvSpPr>
              <p:nvPr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6" name="Freeform 6"/>
              <p:cNvSpPr>
                <a:spLocks/>
              </p:cNvSpPr>
              <p:nvPr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7" name="Freeform 7"/>
              <p:cNvSpPr>
                <a:spLocks/>
              </p:cNvSpPr>
              <p:nvPr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8" name="Freeform 8"/>
              <p:cNvSpPr>
                <a:spLocks/>
              </p:cNvSpPr>
              <p:nvPr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9" name="Freeform 9"/>
              <p:cNvSpPr>
                <a:spLocks/>
              </p:cNvSpPr>
              <p:nvPr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0" name="Freeform 10"/>
              <p:cNvSpPr>
                <a:spLocks/>
              </p:cNvSpPr>
              <p:nvPr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1" name="Freeform 11"/>
              <p:cNvSpPr>
                <a:spLocks/>
              </p:cNvSpPr>
              <p:nvPr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2" name="Freeform 12"/>
              <p:cNvSpPr>
                <a:spLocks/>
              </p:cNvSpPr>
              <p:nvPr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3" name="Freeform 13"/>
              <p:cNvSpPr>
                <a:spLocks/>
              </p:cNvSpPr>
              <p:nvPr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4" name="Freeform 14"/>
              <p:cNvSpPr>
                <a:spLocks/>
              </p:cNvSpPr>
              <p:nvPr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5" name="Freeform 15"/>
              <p:cNvSpPr>
                <a:spLocks/>
              </p:cNvSpPr>
              <p:nvPr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6" name="Freeform 16"/>
              <p:cNvSpPr>
                <a:spLocks/>
              </p:cNvSpPr>
              <p:nvPr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13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39" name="Rectangle 18"/>
              <p:cNvSpPr>
                <a:spLocks noChangeArrowheads="1"/>
              </p:cNvSpPr>
              <p:nvPr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0" name="Rectangle 19"/>
              <p:cNvSpPr>
                <a:spLocks noChangeArrowheads="1"/>
              </p:cNvSpPr>
              <p:nvPr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1" name="Rectangle 20"/>
              <p:cNvSpPr>
                <a:spLocks noChangeArrowheads="1"/>
              </p:cNvSpPr>
              <p:nvPr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2" name="Rectangle 21"/>
              <p:cNvSpPr>
                <a:spLocks noChangeArrowheads="1"/>
              </p:cNvSpPr>
              <p:nvPr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3" name="Rectangle 22"/>
              <p:cNvSpPr>
                <a:spLocks noChangeArrowheads="1"/>
              </p:cNvSpPr>
              <p:nvPr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4" name="Rectangle 23"/>
              <p:cNvSpPr>
                <a:spLocks noChangeArrowheads="1"/>
              </p:cNvSpPr>
              <p:nvPr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5" name="Rectangle 24"/>
              <p:cNvSpPr>
                <a:spLocks noChangeArrowheads="1"/>
              </p:cNvSpPr>
              <p:nvPr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6" name="Rectangle 25"/>
              <p:cNvSpPr>
                <a:spLocks noChangeArrowheads="1"/>
              </p:cNvSpPr>
              <p:nvPr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7" name="Rectangle 26"/>
              <p:cNvSpPr>
                <a:spLocks noChangeArrowheads="1"/>
              </p:cNvSpPr>
              <p:nvPr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8" name="Rectangle 27"/>
              <p:cNvSpPr>
                <a:spLocks noChangeArrowheads="1"/>
              </p:cNvSpPr>
              <p:nvPr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9" name="Rectangle 28"/>
              <p:cNvSpPr>
                <a:spLocks noChangeArrowheads="1"/>
              </p:cNvSpPr>
              <p:nvPr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0" name="Rectangle 29"/>
              <p:cNvSpPr>
                <a:spLocks noChangeArrowheads="1"/>
              </p:cNvSpPr>
              <p:nvPr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1" name="Rectangle 30"/>
              <p:cNvSpPr>
                <a:spLocks noChangeArrowheads="1"/>
              </p:cNvSpPr>
              <p:nvPr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2" name="Rectangle 31"/>
              <p:cNvSpPr>
                <a:spLocks noChangeArrowheads="1"/>
              </p:cNvSpPr>
              <p:nvPr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3" name="Rectangle 32"/>
              <p:cNvSpPr>
                <a:spLocks noChangeArrowheads="1"/>
              </p:cNvSpPr>
              <p:nvPr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4" name="Rectangle 33"/>
              <p:cNvSpPr>
                <a:spLocks noChangeArrowheads="1"/>
              </p:cNvSpPr>
              <p:nvPr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5" name="Rectangle 34"/>
              <p:cNvSpPr>
                <a:spLocks noChangeArrowheads="1"/>
              </p:cNvSpPr>
              <p:nvPr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6" name="Rectangle 35"/>
              <p:cNvSpPr>
                <a:spLocks noChangeArrowheads="1"/>
              </p:cNvSpPr>
              <p:nvPr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7" name="Rectangle 36"/>
              <p:cNvSpPr>
                <a:spLocks noChangeArrowheads="1"/>
              </p:cNvSpPr>
              <p:nvPr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8" name="Rectangle 37"/>
              <p:cNvSpPr>
                <a:spLocks noChangeArrowheads="1"/>
              </p:cNvSpPr>
              <p:nvPr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9" name="Rectangle 38"/>
              <p:cNvSpPr>
                <a:spLocks noChangeArrowheads="1"/>
              </p:cNvSpPr>
              <p:nvPr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0" name="Rectangle 39"/>
              <p:cNvSpPr>
                <a:spLocks noChangeArrowheads="1"/>
              </p:cNvSpPr>
              <p:nvPr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1" name="Rectangle 40"/>
              <p:cNvSpPr>
                <a:spLocks noChangeArrowheads="1"/>
              </p:cNvSpPr>
              <p:nvPr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2" name="Rectangle 41"/>
              <p:cNvSpPr>
                <a:spLocks noChangeArrowheads="1"/>
              </p:cNvSpPr>
              <p:nvPr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3" name="Rectangle 42"/>
              <p:cNvSpPr>
                <a:spLocks noChangeArrowheads="1"/>
              </p:cNvSpPr>
              <p:nvPr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4" name="Rectangle 43"/>
              <p:cNvSpPr>
                <a:spLocks noChangeArrowheads="1"/>
              </p:cNvSpPr>
              <p:nvPr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5" name="Rectangle 44"/>
              <p:cNvSpPr>
                <a:spLocks noChangeArrowheads="1"/>
              </p:cNvSpPr>
              <p:nvPr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6" name="Rectangle 45"/>
              <p:cNvSpPr>
                <a:spLocks noChangeArrowheads="1"/>
              </p:cNvSpPr>
              <p:nvPr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7" name="Rectangle 46"/>
              <p:cNvSpPr>
                <a:spLocks noChangeArrowheads="1"/>
              </p:cNvSpPr>
              <p:nvPr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8" name="Rectangle 47"/>
              <p:cNvSpPr>
                <a:spLocks noChangeArrowheads="1"/>
              </p:cNvSpPr>
              <p:nvPr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9" name="Rectangle 48"/>
              <p:cNvSpPr>
                <a:spLocks noChangeArrowheads="1"/>
              </p:cNvSpPr>
              <p:nvPr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0" name="Rectangle 49"/>
              <p:cNvSpPr>
                <a:spLocks noChangeArrowheads="1"/>
              </p:cNvSpPr>
              <p:nvPr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1" name="Rectangle 50"/>
              <p:cNvSpPr>
                <a:spLocks noChangeArrowheads="1"/>
              </p:cNvSpPr>
              <p:nvPr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2" name="Rectangle 51"/>
              <p:cNvSpPr>
                <a:spLocks noChangeArrowheads="1"/>
              </p:cNvSpPr>
              <p:nvPr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3" name="Rectangle 52"/>
              <p:cNvSpPr>
                <a:spLocks noChangeArrowheads="1"/>
              </p:cNvSpPr>
              <p:nvPr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4" name="Rectangle 53"/>
              <p:cNvSpPr>
                <a:spLocks noChangeArrowheads="1"/>
              </p:cNvSpPr>
              <p:nvPr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5" name="Rectangle 54"/>
              <p:cNvSpPr>
                <a:spLocks noChangeArrowheads="1"/>
              </p:cNvSpPr>
              <p:nvPr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6" name="Rectangle 55"/>
              <p:cNvSpPr>
                <a:spLocks noChangeArrowheads="1"/>
              </p:cNvSpPr>
              <p:nvPr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7" name="Rectangle 56"/>
              <p:cNvSpPr>
                <a:spLocks noChangeArrowheads="1"/>
              </p:cNvSpPr>
              <p:nvPr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8" name="Rectangle 57"/>
              <p:cNvSpPr>
                <a:spLocks noChangeArrowheads="1"/>
              </p:cNvSpPr>
              <p:nvPr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9" name="Rectangle 58"/>
              <p:cNvSpPr>
                <a:spLocks noChangeArrowheads="1"/>
              </p:cNvSpPr>
              <p:nvPr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0" name="Rectangle 59"/>
              <p:cNvSpPr>
                <a:spLocks noChangeArrowheads="1"/>
              </p:cNvSpPr>
              <p:nvPr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1" name="Rectangle 60"/>
              <p:cNvSpPr>
                <a:spLocks noChangeArrowheads="1"/>
              </p:cNvSpPr>
              <p:nvPr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2" name="Rectangle 61"/>
              <p:cNvSpPr>
                <a:spLocks noChangeArrowheads="1"/>
              </p:cNvSpPr>
              <p:nvPr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3" name="Rectangle 62"/>
              <p:cNvSpPr>
                <a:spLocks noChangeArrowheads="1"/>
              </p:cNvSpPr>
              <p:nvPr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4" name="Rectangle 63"/>
              <p:cNvSpPr>
                <a:spLocks noChangeArrowheads="1"/>
              </p:cNvSpPr>
              <p:nvPr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5" name="Rectangle 64"/>
              <p:cNvSpPr>
                <a:spLocks noChangeArrowheads="1"/>
              </p:cNvSpPr>
              <p:nvPr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6" name="Rectangle 65"/>
              <p:cNvSpPr>
                <a:spLocks noChangeArrowheads="1"/>
              </p:cNvSpPr>
              <p:nvPr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7" name="Rectangle 66"/>
              <p:cNvSpPr>
                <a:spLocks noChangeArrowheads="1"/>
              </p:cNvSpPr>
              <p:nvPr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8" name="Rectangle 67"/>
              <p:cNvSpPr>
                <a:spLocks noChangeArrowheads="1"/>
              </p:cNvSpPr>
              <p:nvPr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9" name="Rectangle 68"/>
              <p:cNvSpPr>
                <a:spLocks noChangeArrowheads="1"/>
              </p:cNvSpPr>
              <p:nvPr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0" name="Rectangle 69"/>
              <p:cNvSpPr>
                <a:spLocks noChangeArrowheads="1"/>
              </p:cNvSpPr>
              <p:nvPr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1" name="Rectangle 70"/>
              <p:cNvSpPr>
                <a:spLocks noChangeArrowheads="1"/>
              </p:cNvSpPr>
              <p:nvPr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2" name="Rectangle 71"/>
              <p:cNvSpPr>
                <a:spLocks noChangeArrowheads="1"/>
              </p:cNvSpPr>
              <p:nvPr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3" name="Rectangle 72"/>
              <p:cNvSpPr>
                <a:spLocks noChangeArrowheads="1"/>
              </p:cNvSpPr>
              <p:nvPr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4" name="Rectangle 73"/>
              <p:cNvSpPr>
                <a:spLocks noChangeArrowheads="1"/>
              </p:cNvSpPr>
              <p:nvPr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5" name="Rectangle 74"/>
              <p:cNvSpPr>
                <a:spLocks noChangeArrowheads="1"/>
              </p:cNvSpPr>
              <p:nvPr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6" name="Rectangle 75"/>
              <p:cNvSpPr>
                <a:spLocks noChangeArrowheads="1"/>
              </p:cNvSpPr>
              <p:nvPr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7" name="Rectangle 76"/>
              <p:cNvSpPr>
                <a:spLocks noChangeArrowheads="1"/>
              </p:cNvSpPr>
              <p:nvPr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8" name="Rectangle 77"/>
              <p:cNvSpPr>
                <a:spLocks noChangeArrowheads="1"/>
              </p:cNvSpPr>
              <p:nvPr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9" name="Rectangle 78"/>
              <p:cNvSpPr>
                <a:spLocks noChangeArrowheads="1"/>
              </p:cNvSpPr>
              <p:nvPr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0" name="Rectangle 79"/>
              <p:cNvSpPr>
                <a:spLocks noChangeArrowheads="1"/>
              </p:cNvSpPr>
              <p:nvPr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1" name="Rectangle 80"/>
              <p:cNvSpPr>
                <a:spLocks noChangeArrowheads="1"/>
              </p:cNvSpPr>
              <p:nvPr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2" name="Freeform 81"/>
              <p:cNvSpPr>
                <a:spLocks/>
              </p:cNvSpPr>
              <p:nvPr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3" name="Rectangle 82"/>
              <p:cNvSpPr>
                <a:spLocks noChangeArrowheads="1"/>
              </p:cNvSpPr>
              <p:nvPr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4" name="Rectangle 83"/>
              <p:cNvSpPr>
                <a:spLocks noChangeArrowheads="1"/>
              </p:cNvSpPr>
              <p:nvPr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5" name="Rectangle 84"/>
              <p:cNvSpPr>
                <a:spLocks noChangeArrowheads="1"/>
              </p:cNvSpPr>
              <p:nvPr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6" name="Rectangle 85"/>
              <p:cNvSpPr>
                <a:spLocks noChangeArrowheads="1"/>
              </p:cNvSpPr>
              <p:nvPr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7" name="Rectangle 86"/>
              <p:cNvSpPr>
                <a:spLocks noChangeArrowheads="1"/>
              </p:cNvSpPr>
              <p:nvPr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8" name="Rectangle 87"/>
              <p:cNvSpPr>
                <a:spLocks noChangeArrowheads="1"/>
              </p:cNvSpPr>
              <p:nvPr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09" name="Rectangle 88"/>
              <p:cNvSpPr>
                <a:spLocks noChangeArrowheads="1"/>
              </p:cNvSpPr>
              <p:nvPr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0" name="Rectangle 89"/>
              <p:cNvSpPr>
                <a:spLocks noChangeArrowheads="1"/>
              </p:cNvSpPr>
              <p:nvPr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1" name="Rectangle 90"/>
              <p:cNvSpPr>
                <a:spLocks noChangeArrowheads="1"/>
              </p:cNvSpPr>
              <p:nvPr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2" name="Rectangle 91"/>
              <p:cNvSpPr>
                <a:spLocks noChangeArrowheads="1"/>
              </p:cNvSpPr>
              <p:nvPr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3" name="Rectangle 92"/>
              <p:cNvSpPr>
                <a:spLocks noChangeArrowheads="1"/>
              </p:cNvSpPr>
              <p:nvPr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4" name="Rectangle 93"/>
              <p:cNvSpPr>
                <a:spLocks noChangeArrowheads="1"/>
              </p:cNvSpPr>
              <p:nvPr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5" name="Rectangle 94"/>
              <p:cNvSpPr>
                <a:spLocks noChangeArrowheads="1"/>
              </p:cNvSpPr>
              <p:nvPr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6" name="Rectangle 95"/>
              <p:cNvSpPr>
                <a:spLocks noChangeArrowheads="1"/>
              </p:cNvSpPr>
              <p:nvPr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7" name="Rectangle 96"/>
              <p:cNvSpPr>
                <a:spLocks noChangeArrowheads="1"/>
              </p:cNvSpPr>
              <p:nvPr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8" name="Rectangle 97"/>
              <p:cNvSpPr>
                <a:spLocks noChangeArrowheads="1"/>
              </p:cNvSpPr>
              <p:nvPr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9" name="Rectangle 98"/>
              <p:cNvSpPr>
                <a:spLocks noChangeArrowheads="1"/>
              </p:cNvSpPr>
              <p:nvPr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0" name="Rectangle 99"/>
              <p:cNvSpPr>
                <a:spLocks noChangeArrowheads="1"/>
              </p:cNvSpPr>
              <p:nvPr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1" name="Rectangle 100"/>
              <p:cNvSpPr>
                <a:spLocks noChangeArrowheads="1"/>
              </p:cNvSpPr>
              <p:nvPr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2" name="Rectangle 101"/>
              <p:cNvSpPr>
                <a:spLocks noChangeArrowheads="1"/>
              </p:cNvSpPr>
              <p:nvPr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3" name="Rectangle 102"/>
              <p:cNvSpPr>
                <a:spLocks noChangeArrowheads="1"/>
              </p:cNvSpPr>
              <p:nvPr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4" name="Rectangle 103"/>
              <p:cNvSpPr>
                <a:spLocks noChangeArrowheads="1"/>
              </p:cNvSpPr>
              <p:nvPr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5" name="Rectangle 104"/>
              <p:cNvSpPr>
                <a:spLocks noChangeArrowheads="1"/>
              </p:cNvSpPr>
              <p:nvPr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6" name="Rectangle 105"/>
              <p:cNvSpPr>
                <a:spLocks noChangeArrowheads="1"/>
              </p:cNvSpPr>
              <p:nvPr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7" name="Rectangle 106"/>
              <p:cNvSpPr>
                <a:spLocks noChangeArrowheads="1"/>
              </p:cNvSpPr>
              <p:nvPr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8" name="Rectangle 107"/>
              <p:cNvSpPr>
                <a:spLocks noChangeArrowheads="1"/>
              </p:cNvSpPr>
              <p:nvPr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9" name="Rectangle 108"/>
              <p:cNvSpPr>
                <a:spLocks noChangeArrowheads="1"/>
              </p:cNvSpPr>
              <p:nvPr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0" name="Rectangle 109"/>
              <p:cNvSpPr>
                <a:spLocks noChangeArrowheads="1"/>
              </p:cNvSpPr>
              <p:nvPr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1" name="Rectangle 110"/>
              <p:cNvSpPr>
                <a:spLocks noChangeArrowheads="1"/>
              </p:cNvSpPr>
              <p:nvPr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2" name="Rectangle 111"/>
              <p:cNvSpPr>
                <a:spLocks noChangeArrowheads="1"/>
              </p:cNvSpPr>
              <p:nvPr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3" name="Rectangle 112"/>
              <p:cNvSpPr>
                <a:spLocks noChangeArrowheads="1"/>
              </p:cNvSpPr>
              <p:nvPr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4" name="Rectangle 113"/>
              <p:cNvSpPr>
                <a:spLocks noChangeArrowheads="1"/>
              </p:cNvSpPr>
              <p:nvPr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5" name="Rectangle 114"/>
              <p:cNvSpPr>
                <a:spLocks noChangeArrowheads="1"/>
              </p:cNvSpPr>
              <p:nvPr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6" name="Rectangle 115"/>
              <p:cNvSpPr>
                <a:spLocks noChangeArrowheads="1"/>
              </p:cNvSpPr>
              <p:nvPr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7" name="Rectangle 116"/>
              <p:cNvSpPr>
                <a:spLocks noChangeArrowheads="1"/>
              </p:cNvSpPr>
              <p:nvPr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8" name="Rectangle 117"/>
              <p:cNvSpPr>
                <a:spLocks noChangeArrowheads="1"/>
              </p:cNvSpPr>
              <p:nvPr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9" name="Rectangle 118"/>
              <p:cNvSpPr>
                <a:spLocks noChangeArrowheads="1"/>
              </p:cNvSpPr>
              <p:nvPr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0" name="Rectangle 119"/>
              <p:cNvSpPr>
                <a:spLocks noChangeArrowheads="1"/>
              </p:cNvSpPr>
              <p:nvPr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1" name="Rectangle 120"/>
              <p:cNvSpPr>
                <a:spLocks noChangeArrowheads="1"/>
              </p:cNvSpPr>
              <p:nvPr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2" name="Rectangle 121"/>
              <p:cNvSpPr>
                <a:spLocks noChangeArrowheads="1"/>
              </p:cNvSpPr>
              <p:nvPr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3" name="Rectangle 122"/>
              <p:cNvSpPr>
                <a:spLocks noChangeArrowheads="1"/>
              </p:cNvSpPr>
              <p:nvPr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4" name="Rectangle 123"/>
              <p:cNvSpPr>
                <a:spLocks noChangeArrowheads="1"/>
              </p:cNvSpPr>
              <p:nvPr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5" name="Rectangle 124"/>
              <p:cNvSpPr>
                <a:spLocks noChangeArrowheads="1"/>
              </p:cNvSpPr>
              <p:nvPr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6" name="Rectangle 125"/>
              <p:cNvSpPr>
                <a:spLocks noChangeArrowheads="1"/>
              </p:cNvSpPr>
              <p:nvPr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7" name="Rectangle 126"/>
              <p:cNvSpPr>
                <a:spLocks noChangeArrowheads="1"/>
              </p:cNvSpPr>
              <p:nvPr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8" name="Rectangle 127"/>
              <p:cNvSpPr>
                <a:spLocks noChangeArrowheads="1"/>
              </p:cNvSpPr>
              <p:nvPr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9" name="Rectangle 128"/>
              <p:cNvSpPr>
                <a:spLocks noChangeArrowheads="1"/>
              </p:cNvSpPr>
              <p:nvPr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0" name="Rectangle 129"/>
              <p:cNvSpPr>
                <a:spLocks noChangeArrowheads="1"/>
              </p:cNvSpPr>
              <p:nvPr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1" name="Rectangle 130"/>
              <p:cNvSpPr>
                <a:spLocks noChangeArrowheads="1"/>
              </p:cNvSpPr>
              <p:nvPr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2" name="Rectangle 131"/>
              <p:cNvSpPr>
                <a:spLocks noChangeArrowheads="1"/>
              </p:cNvSpPr>
              <p:nvPr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3" name="Rectangle 132"/>
              <p:cNvSpPr>
                <a:spLocks noChangeArrowheads="1"/>
              </p:cNvSpPr>
              <p:nvPr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4" name="Rectangle 133"/>
              <p:cNvSpPr>
                <a:spLocks noChangeArrowheads="1"/>
              </p:cNvSpPr>
              <p:nvPr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5" name="Rectangle 134"/>
              <p:cNvSpPr>
                <a:spLocks noChangeArrowheads="1"/>
              </p:cNvSpPr>
              <p:nvPr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6" name="Rectangle 135"/>
              <p:cNvSpPr>
                <a:spLocks noChangeArrowheads="1"/>
              </p:cNvSpPr>
              <p:nvPr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7" name="Rectangle 136"/>
              <p:cNvSpPr>
                <a:spLocks noChangeArrowheads="1"/>
              </p:cNvSpPr>
              <p:nvPr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8" name="Rectangle 137"/>
              <p:cNvSpPr>
                <a:spLocks noChangeArrowheads="1"/>
              </p:cNvSpPr>
              <p:nvPr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9" name="Freeform 138"/>
              <p:cNvSpPr>
                <a:spLocks/>
              </p:cNvSpPr>
              <p:nvPr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0" name="Freeform 139"/>
              <p:cNvSpPr>
                <a:spLocks/>
              </p:cNvSpPr>
              <p:nvPr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1" name="Freeform 140"/>
              <p:cNvSpPr>
                <a:spLocks/>
              </p:cNvSpPr>
              <p:nvPr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2" name="Freeform 141"/>
              <p:cNvSpPr>
                <a:spLocks/>
              </p:cNvSpPr>
              <p:nvPr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3" name="Freeform 142"/>
              <p:cNvSpPr>
                <a:spLocks/>
              </p:cNvSpPr>
              <p:nvPr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4" name="Freeform 143"/>
              <p:cNvSpPr>
                <a:spLocks/>
              </p:cNvSpPr>
              <p:nvPr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5" name="Freeform 144"/>
              <p:cNvSpPr>
                <a:spLocks/>
              </p:cNvSpPr>
              <p:nvPr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6" name="Freeform 145"/>
              <p:cNvSpPr>
                <a:spLocks/>
              </p:cNvSpPr>
              <p:nvPr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7" name="Freeform 146"/>
              <p:cNvSpPr>
                <a:spLocks/>
              </p:cNvSpPr>
              <p:nvPr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8" name="Rectangle 147"/>
              <p:cNvSpPr>
                <a:spLocks noChangeArrowheads="1"/>
              </p:cNvSpPr>
              <p:nvPr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9" name="Rectangle 148"/>
              <p:cNvSpPr>
                <a:spLocks noChangeArrowheads="1"/>
              </p:cNvSpPr>
              <p:nvPr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0" name="Freeform 149"/>
              <p:cNvSpPr>
                <a:spLocks/>
              </p:cNvSpPr>
              <p:nvPr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1" name="Freeform 150"/>
              <p:cNvSpPr>
                <a:spLocks/>
              </p:cNvSpPr>
              <p:nvPr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9 h 154"/>
                  <a:gd name="T2" fmla="*/ 6 w 144"/>
                  <a:gd name="T3" fmla="*/ 14 h 154"/>
                  <a:gd name="T4" fmla="*/ 12 w 144"/>
                  <a:gd name="T5" fmla="*/ 11 h 154"/>
                  <a:gd name="T6" fmla="*/ 7 w 144"/>
                  <a:gd name="T7" fmla="*/ 5 h 154"/>
                  <a:gd name="T8" fmla="*/ 11 w 144"/>
                  <a:gd name="T9" fmla="*/ 3 h 154"/>
                  <a:gd name="T10" fmla="*/ 12 w 144"/>
                  <a:gd name="T11" fmla="*/ 5 h 154"/>
                  <a:gd name="T12" fmla="*/ 15 w 144"/>
                  <a:gd name="T13" fmla="*/ 4 h 154"/>
                  <a:gd name="T14" fmla="*/ 10 w 144"/>
                  <a:gd name="T15" fmla="*/ 0 h 154"/>
                  <a:gd name="T16" fmla="*/ 4 w 144"/>
                  <a:gd name="T17" fmla="*/ 3 h 154"/>
                  <a:gd name="T18" fmla="*/ 9 w 144"/>
                  <a:gd name="T19" fmla="*/ 10 h 154"/>
                  <a:gd name="T20" fmla="*/ 3 w 144"/>
                  <a:gd name="T21" fmla="*/ 9 h 154"/>
                  <a:gd name="T22" fmla="*/ 0 w 144"/>
                  <a:gd name="T23" fmla="*/ 9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Freeform 151"/>
              <p:cNvSpPr>
                <a:spLocks/>
              </p:cNvSpPr>
              <p:nvPr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Oval 152"/>
              <p:cNvSpPr>
                <a:spLocks noChangeArrowheads="1"/>
              </p:cNvSpPr>
              <p:nvPr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5123" name="Group 15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129" name="Picture 1031" descr="C:\Jonathan\Dissertation Committee\THESIS\defense presentation\border.jpg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96"/>
              <a:ext cx="5760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4" name="Rectangle 160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96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5" name="Rectangle 161"/>
            <p:cNvSpPr>
              <a:spLocks noChangeArrowheads="1"/>
            </p:cNvSpPr>
            <p:nvPr userDrawn="1"/>
          </p:nvSpPr>
          <p:spPr bwMode="auto">
            <a:xfrm>
              <a:off x="736" y="3696"/>
              <a:ext cx="5024" cy="384"/>
            </a:xfrm>
            <a:prstGeom prst="rect">
              <a:avLst/>
            </a:prstGeom>
            <a:solidFill>
              <a:srgbClr val="52546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6" name="AutoShape 162"/>
            <p:cNvSpPr>
              <a:spLocks noChangeArrowheads="1"/>
            </p:cNvSpPr>
            <p:nvPr userDrawn="1"/>
          </p:nvSpPr>
          <p:spPr bwMode="auto">
            <a:xfrm rot="5400000" flipV="1">
              <a:off x="385" y="3719"/>
              <a:ext cx="387" cy="342"/>
            </a:xfrm>
            <a:prstGeom prst="rtTriangle">
              <a:avLst/>
            </a:prstGeom>
            <a:solidFill>
              <a:srgbClr val="52546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124" name="Rectangle 158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5" name="Rectangle 16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290513" y="1589088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19" name="Rectangle 15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04800" y="6248400"/>
            <a:ext cx="2286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0" name="Rectangle 15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en-US" dirty="0" smtClean="0"/>
              <a:t>2012FLS workshop: Electron sources WG</a:t>
            </a:r>
            <a:endParaRPr lang="en-US" dirty="0"/>
          </a:p>
        </p:txBody>
      </p:sp>
      <p:sp>
        <p:nvSpPr>
          <p:cNvPr id="321" name="Rectangle 1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286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347A83B4-7139-40F2-BBFD-E82F5F38D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rgbClr val="FFCC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rgbClr val="FFCC66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rgbClr val="FFCC66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rgbClr val="FFCC66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u="sng">
          <a:solidFill>
            <a:srgbClr val="FFCC66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u="sng">
          <a:solidFill>
            <a:srgbClr val="FFCC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u="sng">
          <a:solidFill>
            <a:srgbClr val="FFCC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u="sng">
          <a:solidFill>
            <a:srgbClr val="FFCC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u="sng">
          <a:solidFill>
            <a:srgbClr val="FFCC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SzPct val="11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 3" pitchFamily="18" charset="2"/>
        <a:buChar char="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 3" pitchFamily="18" charset="2"/>
        <a:buChar char="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 3" pitchFamily="18" charset="2"/>
        <a:buChar char="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 3" pitchFamily="18" charset="2"/>
        <a:buChar char="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 3" pitchFamily="18" charset="2"/>
        <a:buChar char="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8.wmf"/><Relationship Id="rId6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3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tiff"/><Relationship Id="rId3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1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46.png"/><Relationship Id="rId5" Type="http://schemas.openxmlformats.org/officeDocument/2006/relationships/image" Target="../media/image41.png"/><Relationship Id="rId6" Type="http://schemas.openxmlformats.org/officeDocument/2006/relationships/oleObject" Target="../embeddings/oleObject4.bin"/><Relationship Id="rId7" Type="http://schemas.openxmlformats.org/officeDocument/2006/relationships/package" Target="../embeddings/Microsoft_Excel_Sheet1.xlsx"/><Relationship Id="rId8" Type="http://schemas.openxmlformats.org/officeDocument/2006/relationships/image" Target="../media/image4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04800"/>
            <a:ext cx="9144000" cy="1447800"/>
          </a:xfrm>
        </p:spPr>
        <p:txBody>
          <a:bodyPr anchor="b" anchorCtr="1"/>
          <a:lstStyle/>
          <a:p>
            <a:pPr eaLnBrk="1" hangingPunct="1"/>
            <a:r>
              <a:rPr lang="en-US" sz="3100" i="1" u="none" dirty="0">
                <a:latin typeface="Arial" charset="0"/>
                <a:cs typeface="Arial" charset="0"/>
              </a:rPr>
              <a:t>Diamond Field-Emission Cathodes as High-Brightness Electron Sources</a:t>
            </a:r>
            <a:endParaRPr lang="en-US" sz="3100" i="1" u="none" dirty="0" smtClean="0">
              <a:latin typeface="Arial" charset="0"/>
              <a:cs typeface="Arial" charset="0"/>
            </a:endParaRPr>
          </a:p>
        </p:txBody>
      </p:sp>
      <p:sp>
        <p:nvSpPr>
          <p:cNvPr id="7171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3188" y="5562600"/>
            <a:ext cx="6551612" cy="6096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en-US" sz="1800" dirty="0" smtClean="0">
                <a:latin typeface="Arial" charset="0"/>
                <a:cs typeface="Arial" charset="0"/>
              </a:rPr>
              <a:t>Bo Choi, Jonathan Jarvis, and Charles </a:t>
            </a:r>
            <a:r>
              <a:rPr lang="en-US" sz="1800" dirty="0" err="1" smtClean="0">
                <a:latin typeface="Arial" charset="0"/>
                <a:cs typeface="Arial" charset="0"/>
              </a:rPr>
              <a:t>Brau</a:t>
            </a:r>
            <a:endParaRPr lang="en-US" sz="1800" dirty="0" smtClean="0"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Clr>
                <a:schemeClr val="bg1"/>
              </a:buClr>
              <a:buFontTx/>
              <a:buNone/>
            </a:pPr>
            <a:r>
              <a:rPr lang="en-US" sz="1600" i="1" dirty="0" smtClean="0">
                <a:latin typeface="Arial" charset="0"/>
                <a:cs typeface="Arial" charset="0"/>
              </a:rPr>
              <a:t>Vanderbilt University </a:t>
            </a:r>
          </a:p>
        </p:txBody>
      </p:sp>
      <p:pic>
        <p:nvPicPr>
          <p:cNvPr id="71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828800"/>
            <a:ext cx="4343400" cy="365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u="none" dirty="0" smtClean="0"/>
              <a:t>Brazing apparatus and techniques make possible larger cathodes and improved yield</a:t>
            </a:r>
            <a:endParaRPr lang="en-US" u="non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194175" cy="3363912"/>
          </a:xfrm>
        </p:spPr>
        <p:txBody>
          <a:bodyPr/>
          <a:lstStyle/>
          <a:p>
            <a:r>
              <a:rPr lang="en-US" dirty="0" smtClean="0"/>
              <a:t>Three points holding by spring clips </a:t>
            </a:r>
          </a:p>
          <a:p>
            <a:r>
              <a:rPr lang="en-US" dirty="0" smtClean="0"/>
              <a:t>Polished Mo Heater block</a:t>
            </a:r>
          </a:p>
          <a:p>
            <a:r>
              <a:rPr lang="en-US" dirty="0" smtClean="0"/>
              <a:t>Polished and cleaned Mo plates</a:t>
            </a:r>
            <a:endParaRPr lang="en-US" dirty="0"/>
          </a:p>
        </p:txBody>
      </p:sp>
      <p:pic>
        <p:nvPicPr>
          <p:cNvPr id="5" name="Picture 7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613" y="2265761"/>
            <a:ext cx="3887787" cy="291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314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7575" cy="990600"/>
          </a:xfrm>
        </p:spPr>
        <p:txBody>
          <a:bodyPr/>
          <a:lstStyle/>
          <a:p>
            <a:r>
              <a:rPr lang="en-US" u="none" dirty="0" smtClean="0"/>
              <a:t>Improved  fabrication techniques produce</a:t>
            </a:r>
            <a:br>
              <a:rPr lang="en-US" u="none" dirty="0" smtClean="0"/>
            </a:br>
            <a:r>
              <a:rPr lang="en-US" u="none" dirty="0" smtClean="0"/>
              <a:t>large, uniform arrays with improved yield</a:t>
            </a:r>
            <a:endParaRPr lang="en-US" u="non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4194175" cy="2438400"/>
          </a:xfrm>
        </p:spPr>
        <p:txBody>
          <a:bodyPr/>
          <a:lstStyle/>
          <a:p>
            <a:r>
              <a:rPr lang="en-US" dirty="0" smtClean="0"/>
              <a:t>Thin diamond layer allows brazing of large arrays </a:t>
            </a:r>
          </a:p>
          <a:p>
            <a:r>
              <a:rPr lang="en-US" dirty="0" smtClean="0"/>
              <a:t>Requires no additional edge treatment: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4038600"/>
            <a:ext cx="27432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lum bright="-8000" contrast="-25000"/>
          </a:blip>
          <a:stretch>
            <a:fillRect/>
          </a:stretch>
        </p:blipFill>
        <p:spPr>
          <a:xfrm>
            <a:off x="533400" y="1600200"/>
            <a:ext cx="2743200" cy="2057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1219200"/>
            <a:ext cx="124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um pitch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3669268"/>
            <a:ext cx="124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um pitch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396240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80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1066800"/>
            <a:ext cx="2209800" cy="1657350"/>
          </a:xfrm>
          <a:prstGeom prst="rect">
            <a:avLst/>
          </a:prstGeom>
        </p:spPr>
      </p:pic>
      <p:pic>
        <p:nvPicPr>
          <p:cNvPr id="7" name="Picture 10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143000"/>
            <a:ext cx="2212848" cy="166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smtClean="0">
                <a:latin typeface="Arial" pitchFamily="34" charset="0"/>
                <a:cs typeface="Arial" pitchFamily="34" charset="0"/>
              </a:rPr>
              <a:t>Gated Diamond FEA fabrication procedure</a:t>
            </a:r>
            <a:endParaRPr lang="en-US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7954" y="986027"/>
            <a:ext cx="3398305" cy="55905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Volcano process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518" y="2362200"/>
            <a:ext cx="2953486" cy="374696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954" y="2438400"/>
            <a:ext cx="3048419" cy="3670760"/>
          </a:xfrm>
          <a:prstGeom prst="rect">
            <a:avLst/>
          </a:prstGeom>
        </p:spPr>
      </p:pic>
      <p:sp>
        <p:nvSpPr>
          <p:cNvPr id="58" name="Content Placeholder 2"/>
          <p:cNvSpPr>
            <a:spLocks noGrp="1"/>
          </p:cNvSpPr>
          <p:nvPr>
            <p:ph sz="half" idx="1"/>
          </p:nvPr>
        </p:nvSpPr>
        <p:spPr>
          <a:xfrm>
            <a:off x="5044518" y="986027"/>
            <a:ext cx="3398305" cy="55905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SOI process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741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smtClean="0"/>
              <a:t>Preliminary DC test</a:t>
            </a:r>
            <a:endParaRPr lang="en-US" u="non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8535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>
                <a:solidFill>
                  <a:srgbClr val="FFC000"/>
                </a:solidFill>
                <a:latin typeface="Arial" charset="0"/>
              </a:rPr>
              <a:t>Excellent uniformity after hitting &gt;1uA/</a:t>
            </a:r>
            <a:r>
              <a:rPr lang="en-US" u="none" dirty="0" smtClean="0">
                <a:solidFill>
                  <a:srgbClr val="FFC000"/>
                </a:solidFill>
                <a:latin typeface="Arial" charset="0"/>
              </a:rPr>
              <a:t>tip</a:t>
            </a:r>
            <a:endParaRPr lang="en-US" u="non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35" b="-12735"/>
          <a:stretch>
            <a:fillRect/>
          </a:stretch>
        </p:blipFill>
        <p:spPr>
          <a:xfrm>
            <a:off x="290513" y="2231069"/>
            <a:ext cx="3595687" cy="3856994"/>
          </a:xfrm>
          <a:prstGeom prst="rect">
            <a:avLst/>
          </a:prstGeom>
        </p:spPr>
      </p:pic>
      <p:graphicFrame>
        <p:nvGraphicFramePr>
          <p:cNvPr id="6" name="Content Placeholder 5"/>
          <p:cNvGraphicFramePr>
            <a:graphicFrameLocks noGrp="1" noChangeAspect="1"/>
          </p:cNvGraphicFramePr>
          <p:nvPr>
            <p:ph sz="half" idx="2"/>
          </p:nvPr>
        </p:nvGraphicFramePr>
        <p:xfrm>
          <a:off x="4682272" y="1589088"/>
          <a:ext cx="4103807" cy="449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KGPlot" r:id="rId4" imgW="7237605" imgH="7934436" progId="KGraph_Plot">
                  <p:embed/>
                </p:oleObj>
              </mc:Choice>
              <mc:Fallback>
                <p:oleObj name="KGPlot" r:id="rId4" imgW="7237605" imgH="7934436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2272" y="1589088"/>
                        <a:ext cx="4103807" cy="449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33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Conduction through diamond film and FN tunneling</a:t>
            </a:r>
            <a:endParaRPr lang="en-US" dirty="0"/>
          </a:p>
        </p:txBody>
      </p:sp>
      <p:pic>
        <p:nvPicPr>
          <p:cNvPr id="5" name="Picture 6" descr="11-17-11 ND-MD vs ND-Mo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992" b="-19992"/>
          <a:stretch>
            <a:fillRect/>
          </a:stretch>
        </p:blipFill>
        <p:spPr bwMode="auto">
          <a:xfrm>
            <a:off x="533400" y="1600200"/>
            <a:ext cx="4194175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5837462"/>
              </p:ext>
            </p:extLst>
          </p:nvPr>
        </p:nvGraphicFramePr>
        <p:xfrm>
          <a:off x="4648201" y="2209800"/>
          <a:ext cx="3962399" cy="3447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KGPlot" r:id="rId4" imgW="6551425" imgH="5699405" progId="KGraph_Plot">
                  <p:embed/>
                </p:oleObj>
              </mc:Choice>
              <mc:Fallback>
                <p:oleObj name="KGPlot" r:id="rId4" imgW="6551425" imgH="5699405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1" y="2209800"/>
                        <a:ext cx="3962399" cy="34474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04800" y="1676400"/>
            <a:ext cx="425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I-V characteristics across diamond films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16002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FN tunneling behaviors across a vacuum gap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507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Uniformity: dark spots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209800"/>
            <a:ext cx="2451100" cy="209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1676400"/>
            <a:ext cx="24384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3733800"/>
            <a:ext cx="24384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733800"/>
            <a:ext cx="24384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676400"/>
            <a:ext cx="2438400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2400" y="37338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ea"/>
              <a:buAutoNum type="circleNumDbPlain"/>
            </a:pPr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3810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ea"/>
              <a:buAutoNum type="circleNumDbPlain"/>
            </a:pP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400" y="2819400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ea"/>
              <a:buAutoNum type="circleNumDbPlain" startAt="2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1828800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ea"/>
              <a:buAutoNum type="circleNumDbPlain" startAt="2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2514600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ea"/>
              <a:buAutoNum type="circleNumDbPlain" startAt="3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00800" y="1828800"/>
            <a:ext cx="325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buFont typeface="+mj-ea"/>
              <a:buAutoNum type="circleNumDbPlain" startAt="3"/>
            </a:pP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7800" y="2667000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ea"/>
              <a:buAutoNum type="circleNumDbPlain" startAt="4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00800" y="3886200"/>
            <a:ext cx="3257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buFont typeface="+mj-ea"/>
              <a:buAutoNum type="circleNumDbPlain" startAt="4"/>
            </a:pP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7545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err="1" smtClean="0"/>
              <a:t>Emittance</a:t>
            </a:r>
            <a:r>
              <a:rPr lang="en-US" u="none" dirty="0" smtClean="0"/>
              <a:t> test result</a:t>
            </a:r>
            <a:endParaRPr lang="en-US" u="none" dirty="0"/>
          </a:p>
        </p:txBody>
      </p:sp>
      <p:pic>
        <p:nvPicPr>
          <p:cNvPr id="5" name="Content Placeholder 4" descr="I:\Emittance\schematic.tif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055" b="-59055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 descr="I:\Emittance\linescan.tif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263" b="-21263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905000" y="1219200"/>
            <a:ext cx="541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normalized </a:t>
            </a:r>
            <a:r>
              <a:rPr lang="en-US" dirty="0" err="1"/>
              <a:t>rms</a:t>
            </a:r>
            <a:r>
              <a:rPr lang="en-US" dirty="0"/>
              <a:t> transverse </a:t>
            </a:r>
            <a:r>
              <a:rPr lang="en-US" dirty="0" err="1"/>
              <a:t>emittance</a:t>
            </a:r>
            <a:r>
              <a:rPr lang="en-US" dirty="0"/>
              <a:t> for a 1-cm diameter </a:t>
            </a:r>
            <a:r>
              <a:rPr lang="en-US" dirty="0" smtClean="0"/>
              <a:t>cathode array </a:t>
            </a:r>
            <a:r>
              <a:rPr lang="en-US" dirty="0"/>
              <a:t>is 9.28 mm-</a:t>
            </a:r>
            <a:r>
              <a:rPr lang="en-US" dirty="0" err="1" smtClean="0"/>
              <a:t>mrad</a:t>
            </a:r>
            <a:r>
              <a:rPr lang="en-US" dirty="0" smtClean="0"/>
              <a:t> at 2.1kV: </a:t>
            </a:r>
            <a:r>
              <a:rPr lang="en-US" dirty="0" err="1" smtClean="0"/>
              <a:t>pepperpot</a:t>
            </a:r>
            <a:r>
              <a:rPr lang="en-US" dirty="0" smtClean="0"/>
              <a:t> 50um, L~3.56mm.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916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219200"/>
          </a:xfrm>
        </p:spPr>
        <p:txBody>
          <a:bodyPr/>
          <a:lstStyle/>
          <a:p>
            <a:r>
              <a:rPr lang="en-US" sz="3600" u="none" dirty="0" smtClean="0">
                <a:latin typeface="Arial" charset="0"/>
                <a:cs typeface="Arial" charset="0"/>
              </a:rPr>
              <a:t>Individual field emitters provide electron beams with exquisite brightness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875088"/>
            <a:ext cx="4205287" cy="2678112"/>
          </a:xfrm>
        </p:spPr>
        <p:txBody>
          <a:bodyPr/>
          <a:lstStyle/>
          <a:p>
            <a:r>
              <a:rPr lang="en-US" sz="2400" dirty="0" smtClean="0">
                <a:latin typeface="Arial" charset="0"/>
                <a:cs typeface="Arial" charset="0"/>
              </a:rPr>
              <a:t>Diamond tip and self-aligned gate comprise monolithic structure</a:t>
            </a:r>
          </a:p>
          <a:p>
            <a:r>
              <a:rPr lang="en-US" sz="2400" dirty="0" smtClean="0">
                <a:latin typeface="Arial" charset="0"/>
                <a:cs typeface="Arial" charset="0"/>
              </a:rPr>
              <a:t>Tip radius ~6 nm</a:t>
            </a:r>
          </a:p>
          <a:p>
            <a:r>
              <a:rPr lang="en-US" sz="2400" dirty="0" smtClean="0">
                <a:latin typeface="Arial" charset="0"/>
                <a:cs typeface="Arial" charset="0"/>
              </a:rPr>
              <a:t>Tip current is switched by ~70 V gate bias</a:t>
            </a:r>
          </a:p>
        </p:txBody>
      </p:sp>
      <p:sp>
        <p:nvSpPr>
          <p:cNvPr id="8196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3886200"/>
            <a:ext cx="4724400" cy="2209800"/>
          </a:xfrm>
        </p:spPr>
        <p:txBody>
          <a:bodyPr/>
          <a:lstStyle/>
          <a:p>
            <a:r>
              <a:rPr lang="en-US" sz="2400" dirty="0" smtClean="0">
                <a:latin typeface="Arial" charset="0"/>
                <a:cs typeface="Arial" charset="0"/>
              </a:rPr>
              <a:t>Measured current  ~ 15 </a:t>
            </a:r>
            <a:r>
              <a:rPr lang="en-US" sz="2400" dirty="0" err="1" smtClean="0">
                <a:latin typeface="Symbol" pitchFamily="18" charset="2"/>
                <a:cs typeface="Arial" charset="0"/>
              </a:rPr>
              <a:t>m</a:t>
            </a:r>
            <a:r>
              <a:rPr lang="en-US" sz="2400" dirty="0" err="1" smtClean="0">
                <a:latin typeface="Arial" charset="0"/>
                <a:cs typeface="Arial" charset="0"/>
              </a:rPr>
              <a:t>A</a:t>
            </a:r>
            <a:endParaRPr lang="en-US" sz="2400" dirty="0" smtClean="0">
              <a:latin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cs typeface="Arial" charset="0"/>
              </a:rPr>
              <a:t>Simulations indicate normalized </a:t>
            </a:r>
            <a:r>
              <a:rPr lang="en-US" sz="2400" dirty="0" err="1" smtClean="0">
                <a:latin typeface="Arial" charset="0"/>
                <a:cs typeface="Arial" charset="0"/>
              </a:rPr>
              <a:t>emittance</a:t>
            </a:r>
            <a:r>
              <a:rPr lang="en-US" sz="2400" dirty="0" smtClean="0">
                <a:latin typeface="Arial" charset="0"/>
                <a:cs typeface="Arial" charset="0"/>
              </a:rPr>
              <a:t> ~ 1.3 nm  </a:t>
            </a:r>
          </a:p>
          <a:p>
            <a:pPr lvl="1"/>
            <a:r>
              <a:rPr lang="en-US" sz="2000" dirty="0" smtClean="0">
                <a:latin typeface="Arial" charset="0"/>
                <a:cs typeface="Arial" charset="0"/>
              </a:rPr>
              <a:t>Mostly spherical aberration</a:t>
            </a:r>
          </a:p>
          <a:p>
            <a:r>
              <a:rPr lang="en-US" sz="2400" dirty="0" smtClean="0">
                <a:latin typeface="Arial" charset="0"/>
                <a:cs typeface="Arial" charset="0"/>
              </a:rPr>
              <a:t>Heisenberg limit ~ 1 pm possible from </a:t>
            </a:r>
            <a:r>
              <a:rPr lang="en-US" sz="2400" dirty="0" err="1" smtClean="0">
                <a:latin typeface="Arial" charset="0"/>
                <a:cs typeface="Arial" charset="0"/>
              </a:rPr>
              <a:t>ungated</a:t>
            </a:r>
            <a:r>
              <a:rPr lang="en-US" sz="2400" dirty="0" smtClean="0">
                <a:latin typeface="Arial" charset="0"/>
                <a:cs typeface="Arial" charset="0"/>
              </a:rPr>
              <a:t> tip</a:t>
            </a:r>
          </a:p>
        </p:txBody>
      </p:sp>
      <p:pic>
        <p:nvPicPr>
          <p:cNvPr id="8197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785938"/>
            <a:ext cx="2824163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217487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00" y="5864225"/>
            <a:ext cx="5715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9516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4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pPr eaLnBrk="1" hangingPunct="1"/>
            <a:r>
              <a:rPr lang="en-US" u="none" dirty="0" smtClean="0">
                <a:solidFill>
                  <a:srgbClr val="FFC000"/>
                </a:solidFill>
                <a:latin typeface="Arial" charset="0"/>
                <a:cs typeface="Arial" charset="0"/>
              </a:rPr>
              <a:t>Channeling radiation from tightly focused electrons produces brilliant, hard X-rays</a:t>
            </a:r>
          </a:p>
        </p:txBody>
      </p:sp>
      <p:sp>
        <p:nvSpPr>
          <p:cNvPr id="1028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597025"/>
            <a:ext cx="4346575" cy="4498975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Arial" charset="0"/>
                <a:cs typeface="Arial" charset="0"/>
              </a:rPr>
              <a:t>MeV electrons in crystals produce channeling radiation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>
                <a:latin typeface="Arial" charset="0"/>
                <a:cs typeface="Arial" charset="0"/>
              </a:rPr>
              <a:t>Theory and experiments are well established </a:t>
            </a:r>
          </a:p>
          <a:p>
            <a:pPr eaLnBrk="1" hangingPunct="1"/>
            <a:r>
              <a:rPr lang="en-US" sz="2000" dirty="0" smtClean="0">
                <a:latin typeface="Arial" charset="0"/>
                <a:cs typeface="Arial" charset="0"/>
              </a:rPr>
              <a:t>Hard x-ray emission possible from a diamond chip</a:t>
            </a:r>
          </a:p>
          <a:p>
            <a:pPr lvl="1" eaLnBrk="1" hangingPunct="1"/>
            <a:r>
              <a:rPr lang="en-US" sz="1800" dirty="0" smtClean="0">
                <a:latin typeface="Arial" charset="0"/>
                <a:cs typeface="Arial" charset="0"/>
              </a:rPr>
              <a:t>70-keV photons from 35-MeV electrons</a:t>
            </a:r>
          </a:p>
          <a:p>
            <a:pPr lvl="1" eaLnBrk="1" hangingPunct="1"/>
            <a:r>
              <a:rPr lang="en-US" sz="1800" dirty="0" smtClean="0">
                <a:latin typeface="Arial" charset="0"/>
                <a:cs typeface="Arial" charset="0"/>
              </a:rPr>
              <a:t>Requires modest </a:t>
            </a:r>
            <a:r>
              <a:rPr lang="en-US" sz="1800" dirty="0" err="1" smtClean="0">
                <a:latin typeface="Arial" charset="0"/>
                <a:cs typeface="Arial" charset="0"/>
              </a:rPr>
              <a:t>rf</a:t>
            </a:r>
            <a:r>
              <a:rPr lang="en-US" sz="1800" dirty="0" smtClean="0">
                <a:latin typeface="Arial" charset="0"/>
                <a:cs typeface="Arial" charset="0"/>
              </a:rPr>
              <a:t> </a:t>
            </a:r>
            <a:r>
              <a:rPr lang="en-US" sz="1800" dirty="0" err="1" smtClean="0">
                <a:latin typeface="Arial" charset="0"/>
                <a:cs typeface="Arial" charset="0"/>
              </a:rPr>
              <a:t>linac</a:t>
            </a:r>
            <a:endParaRPr lang="en-US" sz="1800" dirty="0" smtClean="0">
              <a:latin typeface="Arial" charset="0"/>
              <a:cs typeface="Arial" charset="0"/>
            </a:endParaRPr>
          </a:p>
          <a:p>
            <a:pPr eaLnBrk="1" hangingPunct="1"/>
            <a:endParaRPr lang="en-US" sz="2000" dirty="0" smtClean="0"/>
          </a:p>
        </p:txBody>
      </p:sp>
      <p:sp>
        <p:nvSpPr>
          <p:cNvPr id="1029" name="Content Placeholder 6"/>
          <p:cNvSpPr>
            <a:spLocks noGrp="1"/>
          </p:cNvSpPr>
          <p:nvPr>
            <p:ph sz="half" idx="2"/>
          </p:nvPr>
        </p:nvSpPr>
        <p:spPr>
          <a:xfrm>
            <a:off x="4713288" y="1600200"/>
            <a:ext cx="4049712" cy="47244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Arial" pitchFamily="34" charset="0"/>
                <a:cs typeface="Arial" pitchFamily="34" charset="0"/>
              </a:rPr>
              <a:t>High spectral brilliance requires exquisite electron beam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emittance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1" eaLnBrk="1" hangingPunct="1"/>
            <a:r>
              <a:rPr lang="en-US" sz="18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en-US" sz="1800" baseline="30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ph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/s/</a:t>
            </a:r>
            <a:r>
              <a:rPr lang="en-US" sz="1800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18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/0.1%BW</a:t>
            </a:r>
          </a:p>
          <a:p>
            <a:pPr lvl="1" eaLnBrk="1" hangingPunct="1"/>
            <a:r>
              <a:rPr lang="en-US" sz="1800" dirty="0" smtClean="0">
                <a:latin typeface="Arial" pitchFamily="34" charset="0"/>
                <a:cs typeface="Arial" pitchFamily="34" charset="0"/>
              </a:rPr>
              <a:t>Requires</a:t>
            </a:r>
          </a:p>
          <a:p>
            <a:pPr marL="457200" lvl="1" indent="0" eaLnBrk="1" hangingPunct="1">
              <a:buNone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200-nA average current</a:t>
            </a:r>
          </a:p>
          <a:p>
            <a:pPr marL="457200" lvl="1" indent="0" eaLnBrk="1" hangingPunct="1">
              <a:buNone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1-nm normalized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emittance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457200" lvl="1" indent="0" eaLnBrk="1" hangingPunct="1">
              <a:buNone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40-nm focal spot on diamond</a:t>
            </a:r>
          </a:p>
          <a:p>
            <a:pPr eaLnBrk="1" hangingPunct="1"/>
            <a:r>
              <a:rPr lang="en-US" sz="2000" dirty="0" smtClean="0">
                <a:latin typeface="Arial" pitchFamily="34" charset="0"/>
                <a:cs typeface="Arial" pitchFamily="34" charset="0"/>
              </a:rPr>
              <a:t>These parameters have never been explored in an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rf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linac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1" eaLnBrk="1" hangingPunct="1"/>
            <a:r>
              <a:rPr lang="en-US" sz="1800" dirty="0" smtClean="0">
                <a:latin typeface="Arial" pitchFamily="34" charset="0"/>
                <a:cs typeface="Arial" pitchFamily="34" charset="0"/>
              </a:rPr>
              <a:t>Propose new type cathode</a:t>
            </a:r>
          </a:p>
          <a:p>
            <a:pPr lvl="1" eaLnBrk="1" hangingPunct="1"/>
            <a:r>
              <a:rPr lang="en-US" sz="1800" dirty="0" smtClean="0">
                <a:latin typeface="Arial" pitchFamily="34" charset="0"/>
                <a:cs typeface="Arial" pitchFamily="34" charset="0"/>
              </a:rPr>
              <a:t>Explore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emittance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growth</a:t>
            </a:r>
          </a:p>
          <a:p>
            <a:pPr lvl="2" eaLnBrk="1" hangingPunct="1"/>
            <a:r>
              <a:rPr lang="en-US" sz="1800" dirty="0" smtClean="0">
                <a:latin typeface="Arial" pitchFamily="34" charset="0"/>
                <a:cs typeface="Arial" pitchFamily="34" charset="0"/>
              </a:rPr>
              <a:t>Theory/simulation</a:t>
            </a:r>
          </a:p>
          <a:p>
            <a:pPr lvl="2" eaLnBrk="1" hangingPunct="1"/>
            <a:r>
              <a:rPr lang="en-US" sz="1800" dirty="0" smtClean="0">
                <a:latin typeface="Arial" pitchFamily="34" charset="0"/>
                <a:cs typeface="Arial" pitchFamily="34" charset="0"/>
              </a:rPr>
              <a:t>Experiment</a:t>
            </a:r>
          </a:p>
        </p:txBody>
      </p:sp>
      <p:pic>
        <p:nvPicPr>
          <p:cNvPr id="10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0" y="5864225"/>
            <a:ext cx="5715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3048000" cy="152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smtClean="0"/>
              <a:t>Diamond Field Emission Cathode</a:t>
            </a:r>
            <a:endParaRPr lang="en-US" u="non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523" b="-21523"/>
          <a:stretch/>
        </p:blipFill>
        <p:spPr>
          <a:xfrm>
            <a:off x="290513" y="2260600"/>
            <a:ext cx="3290887" cy="35306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998537"/>
            <a:ext cx="4487863" cy="4945063"/>
          </a:xfrm>
        </p:spPr>
        <p:txBody>
          <a:bodyPr/>
          <a:lstStyle/>
          <a:p>
            <a:r>
              <a:rPr lang="en-US" dirty="0" smtClean="0"/>
              <a:t>DFEAs are rugged alternative to photocathode</a:t>
            </a:r>
          </a:p>
          <a:p>
            <a:pPr lvl="1"/>
            <a:r>
              <a:rPr lang="en-US" sz="2000" dirty="0" smtClean="0"/>
              <a:t>The </a:t>
            </a:r>
            <a:r>
              <a:rPr lang="en-US" sz="2000" dirty="0"/>
              <a:t>cathodes are not damaged by exposure to air. </a:t>
            </a:r>
            <a:endParaRPr lang="en-US" sz="2000" dirty="0" smtClean="0"/>
          </a:p>
          <a:p>
            <a:pPr lvl="1"/>
            <a:r>
              <a:rPr lang="en-US" sz="2000" dirty="0" smtClean="0"/>
              <a:t>Operating vacuum: &lt;10</a:t>
            </a:r>
            <a:r>
              <a:rPr lang="en-US" sz="2000" baseline="30000" dirty="0" smtClean="0"/>
              <a:t>-6</a:t>
            </a:r>
            <a:r>
              <a:rPr lang="en-US" sz="2000" dirty="0" smtClean="0"/>
              <a:t> </a:t>
            </a:r>
            <a:r>
              <a:rPr lang="en-US" sz="2000" dirty="0" err="1" smtClean="0"/>
              <a:t>torr</a:t>
            </a:r>
            <a:r>
              <a:rPr lang="en-US" sz="2000" dirty="0" smtClean="0"/>
              <a:t> </a:t>
            </a:r>
          </a:p>
          <a:p>
            <a:pPr lvl="1"/>
            <a:r>
              <a:rPr lang="en-US" sz="2000" dirty="0" smtClean="0"/>
              <a:t>Fowler-</a:t>
            </a:r>
            <a:r>
              <a:rPr lang="en-US" sz="2000" dirty="0" err="1" smtClean="0"/>
              <a:t>Nordheim</a:t>
            </a:r>
            <a:r>
              <a:rPr lang="en-US" sz="2000" dirty="0" smtClean="0"/>
              <a:t> </a:t>
            </a:r>
            <a:r>
              <a:rPr lang="en-US" sz="2000" dirty="0" err="1" smtClean="0"/>
              <a:t>turnneling</a:t>
            </a:r>
            <a:endParaRPr lang="en-US" sz="2000" dirty="0" smtClean="0"/>
          </a:p>
          <a:p>
            <a:pPr lvl="1"/>
            <a:r>
              <a:rPr lang="en-US" sz="2000" dirty="0" smtClean="0"/>
              <a:t>Max. current: ~10 </a:t>
            </a:r>
            <a:r>
              <a:rPr lang="en-US" sz="2000" dirty="0" err="1" smtClean="0"/>
              <a:t>uA</a:t>
            </a:r>
            <a:r>
              <a:rPr lang="en-US" sz="2000" dirty="0" smtClean="0"/>
              <a:t> per tip</a:t>
            </a:r>
          </a:p>
          <a:p>
            <a:pPr lvl="1"/>
            <a:r>
              <a:rPr lang="en-US" sz="2000" dirty="0" smtClean="0"/>
              <a:t>Designable parameters: density and height </a:t>
            </a:r>
          </a:p>
          <a:p>
            <a:r>
              <a:rPr lang="en-US" dirty="0" smtClean="0"/>
              <a:t>Individual emitters have exquisitely small </a:t>
            </a:r>
            <a:r>
              <a:rPr lang="en-US" dirty="0" err="1" smtClean="0"/>
              <a:t>emittance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7526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28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676400"/>
            <a:ext cx="4038600" cy="2423160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00" y="5864225"/>
            <a:ext cx="5715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589088"/>
            <a:ext cx="4332288" cy="449897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Cathode modeled with IMPACT-T</a:t>
            </a:r>
          </a:p>
          <a:p>
            <a:pPr algn="r"/>
            <a:r>
              <a:rPr lang="en-US" dirty="0" smtClean="0">
                <a:latin typeface="Arial" pitchFamily="34" charset="0"/>
                <a:cs typeface="Arial" pitchFamily="34" charset="0"/>
              </a:rPr>
              <a:t>Backed up by CPO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Rf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sections modeled with ASTRA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Backed up by PARMELA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Focusing modeled with ELEGANT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May add GEANT inside diamond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066800"/>
          </a:xfrm>
        </p:spPr>
        <p:txBody>
          <a:bodyPr/>
          <a:lstStyle/>
          <a:p>
            <a:r>
              <a:rPr lang="en-US" u="none" dirty="0" smtClean="0">
                <a:latin typeface="Arial" pitchFamily="34" charset="0"/>
                <a:cs typeface="Arial" pitchFamily="34" charset="0"/>
              </a:rPr>
              <a:t>Simulations use several codes to describe different sections of x-ray source</a:t>
            </a:r>
            <a:endParaRPr lang="en-US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Calculations done by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NIU/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Fermilab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Vanderbilt</a:t>
            </a:r>
          </a:p>
          <a:p>
            <a:pPr lvl="1"/>
            <a:r>
              <a:rPr lang="en-US" dirty="0" err="1" smtClean="0">
                <a:latin typeface="Arial" pitchFamily="34" charset="0"/>
                <a:cs typeface="Arial" pitchFamily="34" charset="0"/>
              </a:rPr>
              <a:t>Lewellen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Pasour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31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Content Placeholder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47800"/>
            <a:ext cx="40386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0" y="5864225"/>
            <a:ext cx="5715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itle 4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066800"/>
          </a:xfrm>
        </p:spPr>
        <p:txBody>
          <a:bodyPr/>
          <a:lstStyle/>
          <a:p>
            <a:r>
              <a:rPr lang="en-US" u="none" smtClean="0">
                <a:latin typeface="Arial" charset="0"/>
                <a:cs typeface="Arial" charset="0"/>
              </a:rPr>
              <a:t>Computer simulations of field emission show exquisitely small emittance is possible</a:t>
            </a:r>
          </a:p>
        </p:txBody>
      </p:sp>
      <p:sp>
        <p:nvSpPr>
          <p:cNvPr id="31749" name="Content Placeholder 5"/>
          <p:cNvSpPr>
            <a:spLocks noGrp="1"/>
          </p:cNvSpPr>
          <p:nvPr>
            <p:ph sz="half" idx="1"/>
          </p:nvPr>
        </p:nvSpPr>
        <p:spPr>
          <a:xfrm>
            <a:off x="290513" y="1589088"/>
            <a:ext cx="4433887" cy="4498975"/>
          </a:xfrm>
        </p:spPr>
        <p:txBody>
          <a:bodyPr/>
          <a:lstStyle/>
          <a:p>
            <a:r>
              <a:rPr lang="en-US" sz="2400" smtClean="0">
                <a:latin typeface="Arial" charset="0"/>
                <a:cs typeface="Arial" charset="0"/>
              </a:rPr>
              <a:t>IMPACT-T (</a:t>
            </a:r>
            <a:r>
              <a:rPr lang="en-US" sz="2000" smtClean="0">
                <a:latin typeface="Arial" charset="0"/>
                <a:cs typeface="Arial" charset="0"/>
              </a:rPr>
              <a:t>Piot, Mihalcea)</a:t>
            </a:r>
            <a:endParaRPr lang="en-US" sz="200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en-US" sz="2400" smtClean="0">
                <a:latin typeface="Arial" charset="0"/>
                <a:cs typeface="Arial" charset="0"/>
              </a:rPr>
              <a:t>CPO (</a:t>
            </a:r>
            <a:r>
              <a:rPr lang="en-US" sz="2000" smtClean="0">
                <a:latin typeface="Arial" charset="0"/>
                <a:cs typeface="Arial" charset="0"/>
              </a:rPr>
              <a:t>Brau, Jarvis, Ericson)</a:t>
            </a:r>
          </a:p>
          <a:p>
            <a:r>
              <a:rPr lang="en-US" sz="2400" smtClean="0">
                <a:latin typeface="Arial" charset="0"/>
                <a:cs typeface="Arial" charset="0"/>
              </a:rPr>
              <a:t>Codes agree</a:t>
            </a:r>
          </a:p>
          <a:p>
            <a:pPr lvl="1"/>
            <a:r>
              <a:rPr lang="en-US" sz="2000" smtClean="0">
                <a:latin typeface="Arial" charset="0"/>
                <a:cs typeface="Arial" charset="0"/>
              </a:rPr>
              <a:t>Few nm emittance (2.7 nm)</a:t>
            </a:r>
          </a:p>
          <a:p>
            <a:r>
              <a:rPr lang="en-US" sz="2400" smtClean="0">
                <a:latin typeface="Arial" charset="0"/>
                <a:cs typeface="Arial" charset="0"/>
              </a:rPr>
              <a:t>Space charge negligible: 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space charge calculation with a mean-field and apoint-to-point space charge algorithms give similar results as single-particle calculation. </a:t>
            </a: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886200"/>
            <a:ext cx="403860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5334000" y="3810000"/>
            <a:ext cx="281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Slice emittance with pulse</a:t>
            </a: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5334000" y="4267200"/>
            <a:ext cx="1219200" cy="381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97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066800"/>
          </a:xfrm>
        </p:spPr>
        <p:txBody>
          <a:bodyPr/>
          <a:lstStyle/>
          <a:p>
            <a:r>
              <a:rPr lang="en-US" u="none" smtClean="0">
                <a:latin typeface="Arial" charset="0"/>
                <a:cs typeface="Arial" charset="0"/>
              </a:rPr>
              <a:t>CPO simulations confirm small emittance</a:t>
            </a:r>
          </a:p>
        </p:txBody>
      </p:sp>
      <p:sp>
        <p:nvSpPr>
          <p:cNvPr id="32770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589088"/>
            <a:ext cx="4335463" cy="4498975"/>
          </a:xfrm>
        </p:spPr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CPO uses different computational methods</a:t>
            </a:r>
          </a:p>
          <a:p>
            <a:r>
              <a:rPr lang="en-US" dirty="0" smtClean="0">
                <a:latin typeface="Arial" charset="0"/>
                <a:cs typeface="Arial" charset="0"/>
              </a:rPr>
              <a:t>Has been tested against experiments </a:t>
            </a:r>
          </a:p>
          <a:p>
            <a:r>
              <a:rPr lang="en-US" dirty="0" smtClean="0">
                <a:latin typeface="Arial" charset="0"/>
                <a:cs typeface="Arial" charset="0"/>
              </a:rPr>
              <a:t>Computed </a:t>
            </a:r>
            <a:r>
              <a:rPr lang="en-US" dirty="0" err="1" smtClean="0">
                <a:latin typeface="Arial" charset="0"/>
                <a:cs typeface="Arial" charset="0"/>
              </a:rPr>
              <a:t>emittance</a:t>
            </a:r>
            <a:r>
              <a:rPr lang="en-US" dirty="0" smtClean="0">
                <a:latin typeface="Arial" charset="0"/>
                <a:cs typeface="Arial" charset="0"/>
              </a:rPr>
              <a:t> of gated emitter is 2 nm</a:t>
            </a:r>
          </a:p>
          <a:p>
            <a:r>
              <a:rPr lang="en-US" dirty="0" smtClean="0">
                <a:latin typeface="Arial" charset="0"/>
                <a:cs typeface="Arial" charset="0"/>
              </a:rPr>
              <a:t>CPO will be used to design cathodes for test at VU and use at </a:t>
            </a:r>
            <a:r>
              <a:rPr lang="en-US" dirty="0" err="1" smtClean="0">
                <a:latin typeface="Arial" charset="0"/>
                <a:cs typeface="Arial" charset="0"/>
              </a:rPr>
              <a:t>Fermilab</a:t>
            </a:r>
            <a:endParaRPr lang="en-US" dirty="0" smtClean="0">
              <a:latin typeface="Arial" charset="0"/>
              <a:cs typeface="Arial" charset="0"/>
            </a:endParaRPr>
          </a:p>
          <a:p>
            <a:endParaRPr lang="en-US" dirty="0" smtClean="0">
              <a:latin typeface="Arial" charset="0"/>
              <a:cs typeface="Arial" charset="0"/>
            </a:endParaRPr>
          </a:p>
        </p:txBody>
      </p:sp>
      <p:pic>
        <p:nvPicPr>
          <p:cNvPr id="3277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0" y="5864225"/>
            <a:ext cx="5715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47" b="1463"/>
          <a:stretch>
            <a:fillRect/>
          </a:stretch>
        </p:blipFill>
        <p:spPr>
          <a:xfrm>
            <a:off x="381000" y="1751013"/>
            <a:ext cx="3962400" cy="3944937"/>
          </a:xfrm>
        </p:spPr>
      </p:pic>
    </p:spTree>
    <p:extLst>
      <p:ext uri="{BB962C8B-B14F-4D97-AF65-F5344CB8AC3E}">
        <p14:creationId xmlns:p14="http://schemas.microsoft.com/office/powerpoint/2010/main" val="1299909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8" name="Title 1"/>
          <p:cNvSpPr>
            <a:spLocks noGrp="1"/>
          </p:cNvSpPr>
          <p:nvPr>
            <p:ph type="title"/>
          </p:nvPr>
        </p:nvSpPr>
        <p:spPr>
          <a:xfrm>
            <a:off x="301625" y="304800"/>
            <a:ext cx="8540750" cy="1219200"/>
          </a:xfrm>
        </p:spPr>
        <p:txBody>
          <a:bodyPr/>
          <a:lstStyle/>
          <a:p>
            <a:r>
              <a:rPr lang="en-US" u="none" dirty="0" smtClean="0">
                <a:latin typeface="Arial" charset="0"/>
                <a:cs typeface="Arial" charset="0"/>
              </a:rPr>
              <a:t>FE cathode in </a:t>
            </a:r>
            <a:r>
              <a:rPr lang="en-US" u="none" dirty="0" err="1" smtClean="0">
                <a:latin typeface="Arial" charset="0"/>
                <a:cs typeface="Arial" charset="0"/>
              </a:rPr>
              <a:t>rf</a:t>
            </a:r>
            <a:r>
              <a:rPr lang="en-US" u="none" dirty="0" smtClean="0">
                <a:latin typeface="Arial" charset="0"/>
                <a:cs typeface="Arial" charset="0"/>
              </a:rPr>
              <a:t> gun</a:t>
            </a:r>
          </a:p>
        </p:txBody>
      </p:sp>
      <p:sp>
        <p:nvSpPr>
          <p:cNvPr id="4129" name="Content Placeholder 2"/>
          <p:cNvSpPr>
            <a:spLocks noGrp="1"/>
          </p:cNvSpPr>
          <p:nvPr>
            <p:ph sz="half" idx="1"/>
          </p:nvPr>
        </p:nvSpPr>
        <p:spPr>
          <a:xfrm>
            <a:off x="290513" y="1371600"/>
            <a:ext cx="4194175" cy="4498975"/>
          </a:xfrm>
        </p:spPr>
        <p:txBody>
          <a:bodyPr/>
          <a:lstStyle/>
          <a:p>
            <a:r>
              <a:rPr lang="en-US" sz="2400" smtClean="0">
                <a:latin typeface="Arial" charset="0"/>
                <a:cs typeface="Arial" charset="0"/>
              </a:rPr>
              <a:t>Gate the cathode with dc, fundamental, and third-harmonic bias</a:t>
            </a:r>
          </a:p>
          <a:p>
            <a:r>
              <a:rPr lang="en-US" sz="2400" smtClean="0">
                <a:latin typeface="Arial" charset="0"/>
                <a:cs typeface="Arial" charset="0"/>
              </a:rPr>
              <a:t>Advantages:</a:t>
            </a:r>
          </a:p>
          <a:p>
            <a:pPr lvl="1"/>
            <a:r>
              <a:rPr lang="en-US" sz="2000" smtClean="0">
                <a:latin typeface="Arial" charset="0"/>
                <a:cs typeface="Arial" charset="0"/>
              </a:rPr>
              <a:t>Simple gun and rf power exist at HBESL</a:t>
            </a:r>
          </a:p>
          <a:p>
            <a:pPr lvl="1"/>
            <a:r>
              <a:rPr lang="en-US" sz="2000" smtClean="0">
                <a:latin typeface="Arial" charset="0"/>
                <a:cs typeface="Arial" charset="0"/>
              </a:rPr>
              <a:t>Emission amplitude and phase decoupled from cavity field</a:t>
            </a:r>
          </a:p>
          <a:p>
            <a:r>
              <a:rPr lang="en-US" sz="2400" smtClean="0">
                <a:latin typeface="Arial" charset="0"/>
                <a:cs typeface="Arial" charset="0"/>
              </a:rPr>
              <a:t>Disadvantages</a:t>
            </a:r>
          </a:p>
          <a:p>
            <a:pPr lvl="1"/>
            <a:r>
              <a:rPr lang="en-US" sz="2000" smtClean="0">
                <a:latin typeface="Arial" charset="0"/>
                <a:cs typeface="Arial" charset="0"/>
              </a:rPr>
              <a:t>Complex cathode</a:t>
            </a:r>
          </a:p>
          <a:p>
            <a:pPr lvl="1"/>
            <a:r>
              <a:rPr lang="en-US" sz="2000" smtClean="0">
                <a:latin typeface="Arial" charset="0"/>
                <a:cs typeface="Arial" charset="0"/>
              </a:rPr>
              <a:t>Possible spherical aberration</a:t>
            </a:r>
          </a:p>
        </p:txBody>
      </p:sp>
      <p:graphicFrame>
        <p:nvGraphicFramePr>
          <p:cNvPr id="4126" name="Object 30"/>
          <p:cNvGraphicFramePr>
            <a:graphicFrameLocks noGrp="1" noChangeAspect="1"/>
          </p:cNvGraphicFramePr>
          <p:nvPr>
            <p:ph sz="half" idx="2"/>
          </p:nvPr>
        </p:nvGraphicFramePr>
        <p:xfrm>
          <a:off x="5486400" y="1371600"/>
          <a:ext cx="2279650" cy="250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Artwork" r:id="rId3" imgW="7031250" imgH="7706250" progId="">
                  <p:embed/>
                </p:oleObj>
              </mc:Choice>
              <mc:Fallback>
                <p:oleObj name="Artwork" r:id="rId3" imgW="7031250" imgH="770625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371600"/>
                        <a:ext cx="2279650" cy="2500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30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0" y="5864225"/>
            <a:ext cx="5715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27" name="Object 31"/>
          <p:cNvGraphicFramePr>
            <a:graphicFrameLocks noChangeAspect="1"/>
          </p:cNvGraphicFramePr>
          <p:nvPr/>
        </p:nvGraphicFramePr>
        <p:xfrm>
          <a:off x="4495800" y="4114800"/>
          <a:ext cx="4046538" cy="205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Worksheet" r:id="rId7" imgW="11629949" imgH="5914949" progId="">
                  <p:embed/>
                </p:oleObj>
              </mc:Choice>
              <mc:Fallback>
                <p:oleObj name="Worksheet" r:id="rId7" imgW="11629949" imgH="591494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114800"/>
                        <a:ext cx="4046538" cy="205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434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301625" y="447675"/>
            <a:ext cx="8540750" cy="695325"/>
          </a:xfrm>
        </p:spPr>
        <p:txBody>
          <a:bodyPr/>
          <a:lstStyle/>
          <a:p>
            <a:r>
              <a:rPr lang="en-US" u="none" dirty="0" err="1" smtClean="0">
                <a:latin typeface="Arial" charset="0"/>
                <a:cs typeface="Arial" charset="0"/>
              </a:rPr>
              <a:t>Emittance</a:t>
            </a:r>
            <a:r>
              <a:rPr lang="en-US" u="none" dirty="0" smtClean="0">
                <a:latin typeface="Arial" charset="0"/>
                <a:cs typeface="Arial" charset="0"/>
              </a:rPr>
              <a:t> preservation during </a:t>
            </a:r>
            <a:br>
              <a:rPr lang="en-US" u="none" dirty="0" smtClean="0">
                <a:latin typeface="Arial" charset="0"/>
                <a:cs typeface="Arial" charset="0"/>
              </a:rPr>
            </a:br>
            <a:r>
              <a:rPr lang="en-US" u="none" dirty="0" smtClean="0">
                <a:latin typeface="Arial" charset="0"/>
                <a:cs typeface="Arial" charset="0"/>
              </a:rPr>
              <a:t>acceleration to 40 MeV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68425"/>
            <a:ext cx="4343400" cy="4498975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Simulation of gated </a:t>
            </a:r>
            <a:br>
              <a:rPr lang="en-US" smtClean="0">
                <a:latin typeface="Arial" charset="0"/>
                <a:cs typeface="Arial" charset="0"/>
              </a:rPr>
            </a:br>
            <a:r>
              <a:rPr lang="en-US" smtClean="0">
                <a:latin typeface="Arial" charset="0"/>
                <a:cs typeface="Arial" charset="0"/>
              </a:rPr>
              <a:t>cathode in the an RF</a:t>
            </a:r>
            <a:br>
              <a:rPr lang="en-US" smtClean="0">
                <a:latin typeface="Arial" charset="0"/>
                <a:cs typeface="Arial" charset="0"/>
              </a:rPr>
            </a:br>
            <a:r>
              <a:rPr lang="en-US" smtClean="0">
                <a:latin typeface="Arial" charset="0"/>
                <a:cs typeface="Arial" charset="0"/>
              </a:rPr>
              <a:t>gun followed by a LINAC </a:t>
            </a:r>
          </a:p>
          <a:p>
            <a:r>
              <a:rPr lang="en-US" smtClean="0">
                <a:latin typeface="Arial" charset="0"/>
                <a:cs typeface="Arial" charset="0"/>
              </a:rPr>
              <a:t>Transverse emittance ~10 nm is preserved during acceleration</a:t>
            </a:r>
          </a:p>
          <a:p>
            <a:r>
              <a:rPr lang="en-US" smtClean="0">
                <a:latin typeface="Arial" charset="0"/>
                <a:cs typeface="Arial" charset="0"/>
              </a:rPr>
              <a:t>Longitudinal emittance</a:t>
            </a:r>
            <a:br>
              <a:rPr lang="en-US" smtClean="0">
                <a:latin typeface="Arial" charset="0"/>
                <a:cs typeface="Arial" charset="0"/>
              </a:rPr>
            </a:br>
            <a:r>
              <a:rPr lang="en-US" smtClean="0">
                <a:latin typeface="Arial" charset="0"/>
                <a:cs typeface="Arial" charset="0"/>
              </a:rPr>
              <a:t>increases due to the long bunch (distortions)</a:t>
            </a:r>
          </a:p>
          <a:p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3584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0" y="5864225"/>
            <a:ext cx="5715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Content Placeholder 4"/>
          <p:cNvPicPr>
            <a:picLocks noGrp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343400" y="1600200"/>
            <a:ext cx="4724400" cy="3962400"/>
          </a:xfrm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257800" y="3048000"/>
            <a:ext cx="76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CC"/>
                </a:solidFill>
              </a:rPr>
              <a:t>100%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6623050" y="32908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95%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6978650" y="39004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CC33"/>
                </a:solidFill>
              </a:rPr>
              <a:t>90%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6858000" y="42672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FF"/>
                </a:solidFill>
              </a:rPr>
              <a:t>80%</a:t>
            </a: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4876800" y="4708525"/>
            <a:ext cx="304800" cy="3968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6019800" y="4708525"/>
            <a:ext cx="1219200" cy="3968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7543800" y="4708525"/>
            <a:ext cx="1219200" cy="3968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5149850" y="4662488"/>
            <a:ext cx="60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gun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6076950" y="4708525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CAV1</a:t>
            </a: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7600950" y="4708525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CAV2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4846638" y="1752600"/>
            <a:ext cx="417988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Transverse emittance evolution along beamline</a:t>
            </a:r>
            <a:br>
              <a:rPr lang="en-US" sz="1400" b="1">
                <a:solidFill>
                  <a:schemeClr val="accent1"/>
                </a:solidFill>
              </a:rPr>
            </a:br>
            <a:r>
              <a:rPr lang="en-US" sz="1400" b="1">
                <a:solidFill>
                  <a:schemeClr val="accent1"/>
                </a:solidFill>
              </a:rPr>
              <a:t>for different fraction of the beam population</a:t>
            </a:r>
          </a:p>
          <a:p>
            <a:pPr algn="ctr"/>
            <a:r>
              <a:rPr lang="en-US" sz="1400" b="1">
                <a:solidFill>
                  <a:schemeClr val="accent1"/>
                </a:solidFill>
              </a:rPr>
              <a:t>Q</a:t>
            </a:r>
            <a:r>
              <a:rPr lang="en-US" sz="1400" b="1" baseline="-25000">
                <a:solidFill>
                  <a:schemeClr val="accent1"/>
                </a:solidFill>
              </a:rPr>
              <a:t>total</a:t>
            </a:r>
            <a:r>
              <a:rPr lang="en-US" sz="1400" b="1">
                <a:solidFill>
                  <a:schemeClr val="accent1"/>
                </a:solidFill>
              </a:rPr>
              <a:t>=25 fC</a:t>
            </a:r>
          </a:p>
        </p:txBody>
      </p:sp>
    </p:spTree>
    <p:extLst>
      <p:ext uri="{BB962C8B-B14F-4D97-AF65-F5344CB8AC3E}">
        <p14:creationId xmlns:p14="http://schemas.microsoft.com/office/powerpoint/2010/main" val="667007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u="none" smtClean="0">
                <a:latin typeface="Arial" charset="0"/>
                <a:cs typeface="Arial" charset="0"/>
              </a:rPr>
              <a:t>Optimization of focusing will be </a:t>
            </a:r>
            <a:br>
              <a:rPr lang="en-US" u="none" smtClean="0">
                <a:latin typeface="Arial" charset="0"/>
                <a:cs typeface="Arial" charset="0"/>
              </a:rPr>
            </a:br>
            <a:r>
              <a:rPr lang="en-US" u="none" smtClean="0">
                <a:latin typeface="Arial" charset="0"/>
                <a:cs typeface="Arial" charset="0"/>
              </a:rPr>
              <a:t>carried out using the code ELEGANT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sz="half" idx="1"/>
          </p:nvPr>
        </p:nvSpPr>
        <p:spPr>
          <a:xfrm>
            <a:off x="76200" y="1589088"/>
            <a:ext cx="4433888" cy="4498975"/>
          </a:xfrm>
        </p:spPr>
        <p:txBody>
          <a:bodyPr/>
          <a:lstStyle/>
          <a:p>
            <a:r>
              <a:rPr lang="en-US" dirty="0" smtClean="0">
                <a:latin typeface="Arial" charset="0"/>
                <a:cs typeface="Arial" charset="0"/>
              </a:rPr>
              <a:t>Focusing limited by chromatic aberration</a:t>
            </a:r>
          </a:p>
          <a:p>
            <a:pPr lvl="1"/>
            <a:r>
              <a:rPr lang="en-US" dirty="0" smtClean="0">
                <a:latin typeface="Arial" charset="0"/>
                <a:cs typeface="Arial" charset="0"/>
              </a:rPr>
              <a:t>Energy spread caused by “long” pulse length in </a:t>
            </a:r>
            <a:r>
              <a:rPr lang="en-US" dirty="0" err="1" smtClean="0">
                <a:latin typeface="Arial" charset="0"/>
                <a:cs typeface="Arial" charset="0"/>
              </a:rPr>
              <a:t>rf</a:t>
            </a:r>
            <a:r>
              <a:rPr lang="en-US" dirty="0" smtClean="0">
                <a:latin typeface="Arial" charset="0"/>
                <a:cs typeface="Arial" charset="0"/>
              </a:rPr>
              <a:t> cycle</a:t>
            </a:r>
          </a:p>
          <a:p>
            <a:pPr lvl="1"/>
            <a:r>
              <a:rPr lang="en-US" dirty="0" smtClean="0">
                <a:latin typeface="Arial" charset="0"/>
                <a:cs typeface="Arial" charset="0"/>
              </a:rPr>
              <a:t>This is not a fundamental limit: in an optimized accelerator one would use a higher-frequency </a:t>
            </a:r>
            <a:r>
              <a:rPr lang="en-US" dirty="0" err="1" smtClean="0">
                <a:latin typeface="Arial" charset="0"/>
                <a:cs typeface="Arial" charset="0"/>
              </a:rPr>
              <a:t>rf</a:t>
            </a:r>
            <a:r>
              <a:rPr lang="en-US" dirty="0" smtClean="0">
                <a:latin typeface="Arial" charset="0"/>
                <a:cs typeface="Arial" charset="0"/>
              </a:rPr>
              <a:t> system to linearize the longitudinal phase space</a:t>
            </a:r>
          </a:p>
        </p:txBody>
      </p:sp>
      <p:pic>
        <p:nvPicPr>
          <p:cNvPr id="3686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0" y="5864225"/>
            <a:ext cx="5715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4953000" y="1828800"/>
            <a:ext cx="3387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/>
              <a:t>Preliminary simulation for Q</a:t>
            </a:r>
            <a:r>
              <a:rPr lang="en-US" sz="1400" b="1" baseline="-25000"/>
              <a:t>total</a:t>
            </a:r>
            <a:r>
              <a:rPr lang="en-US" sz="1400" b="1"/>
              <a:t>=25 fC</a:t>
            </a:r>
          </a:p>
          <a:p>
            <a:pPr algn="ctr"/>
            <a:r>
              <a:rPr lang="en-US" sz="1400" b="1"/>
              <a:t>~500-100 e- are within 50 nm spot size</a:t>
            </a:r>
          </a:p>
        </p:txBody>
      </p:sp>
      <p:grpSp>
        <p:nvGrpSpPr>
          <p:cNvPr id="36877" name="Group 13"/>
          <p:cNvGrpSpPr>
            <a:grpSpLocks/>
          </p:cNvGrpSpPr>
          <p:nvPr/>
        </p:nvGrpSpPr>
        <p:grpSpPr bwMode="auto">
          <a:xfrm>
            <a:off x="4724400" y="2438400"/>
            <a:ext cx="4191000" cy="3429000"/>
            <a:chOff x="2832" y="1584"/>
            <a:chExt cx="2640" cy="2160"/>
          </a:xfrm>
        </p:grpSpPr>
        <p:sp>
          <p:nvSpPr>
            <p:cNvPr id="36876" name="Rectangle 12"/>
            <p:cNvSpPr>
              <a:spLocks noChangeArrowheads="1"/>
            </p:cNvSpPr>
            <p:nvPr/>
          </p:nvSpPr>
          <p:spPr bwMode="auto">
            <a:xfrm>
              <a:off x="2832" y="1584"/>
              <a:ext cx="288" cy="21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4" name="Rectangle 10"/>
            <p:cNvSpPr>
              <a:spLocks noChangeArrowheads="1"/>
            </p:cNvSpPr>
            <p:nvPr/>
          </p:nvSpPr>
          <p:spPr bwMode="auto">
            <a:xfrm>
              <a:off x="2928" y="3408"/>
              <a:ext cx="2544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6870" name="Picture 6" descr="distri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584"/>
              <a:ext cx="2544" cy="1910"/>
            </a:xfrm>
            <a:prstGeom prst="rect">
              <a:avLst/>
            </a:prstGeom>
            <a:noFill/>
          </p:spPr>
        </p:pic>
        <p:sp>
          <p:nvSpPr>
            <p:cNvPr id="36872" name="Line 8"/>
            <p:cNvSpPr>
              <a:spLocks noChangeShapeType="1"/>
            </p:cNvSpPr>
            <p:nvPr/>
          </p:nvSpPr>
          <p:spPr bwMode="auto">
            <a:xfrm flipV="1">
              <a:off x="3648" y="1728"/>
              <a:ext cx="0" cy="1536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873" name="Text Box 9"/>
            <p:cNvSpPr txBox="1">
              <a:spLocks noChangeArrowheads="1"/>
            </p:cNvSpPr>
            <p:nvPr/>
          </p:nvSpPr>
          <p:spPr bwMode="auto">
            <a:xfrm>
              <a:off x="4070" y="3479"/>
              <a:ext cx="4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x (m)</a:t>
              </a:r>
            </a:p>
          </p:txBody>
        </p:sp>
        <p:sp>
          <p:nvSpPr>
            <p:cNvPr id="36875" name="Text Box 11"/>
            <p:cNvSpPr txBox="1">
              <a:spLocks noChangeArrowheads="1"/>
            </p:cNvSpPr>
            <p:nvPr/>
          </p:nvSpPr>
          <p:spPr bwMode="auto">
            <a:xfrm rot="-5400000">
              <a:off x="2150" y="2458"/>
              <a:ext cx="15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Normalized population)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4998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689975" cy="1143000"/>
          </a:xfrm>
        </p:spPr>
        <p:txBody>
          <a:bodyPr/>
          <a:lstStyle/>
          <a:p>
            <a:r>
              <a:rPr lang="en-US" u="none" dirty="0" smtClean="0">
                <a:latin typeface="Arial" pitchFamily="34" charset="0"/>
                <a:cs typeface="Arial" pitchFamily="34" charset="0"/>
              </a:rPr>
              <a:t>Simulations look very promising, so now we hope to do experiments on A0 injector this year</a:t>
            </a:r>
            <a:endParaRPr lang="en-US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589088"/>
            <a:ext cx="4487863" cy="449897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First experiments will use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ungated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cathode array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Array brazed directly to cathode plug of A0 gun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Cathode in fabrication at Vanderbilt</a:t>
            </a:r>
          </a:p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Ungated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array will not have good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emittance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Might be useful for early x-ray experiments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0" y="5864225"/>
            <a:ext cx="5715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037141"/>
            <a:ext cx="2743276" cy="2058859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949" y="1752601"/>
            <a:ext cx="2754184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5120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066800"/>
          </a:xfrm>
        </p:spPr>
        <p:txBody>
          <a:bodyPr/>
          <a:lstStyle/>
          <a:p>
            <a:r>
              <a:rPr lang="en-US" u="none" dirty="0" smtClean="0">
                <a:latin typeface="Arial" pitchFamily="34" charset="0"/>
                <a:cs typeface="Arial" pitchFamily="34" charset="0"/>
              </a:rPr>
              <a:t>As they are fabricated, cathodes will be tested at Vanderbilt in small DC test stand (mini-gun)</a:t>
            </a:r>
            <a:endParaRPr lang="en-US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Test stand developed for Navy program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Measure “transistor characteristics” 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I-V with gate control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Maximum current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Data for tests at A0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Measure divergence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Estimate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emittance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Too small to measure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772285"/>
            <a:ext cx="30289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20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smtClean="0"/>
              <a:t>Simulation and result of </a:t>
            </a:r>
            <a:r>
              <a:rPr lang="en-US" u="none" dirty="0" err="1" smtClean="0"/>
              <a:t>minigun</a:t>
            </a:r>
            <a:r>
              <a:rPr lang="en-US" u="none" dirty="0"/>
              <a:t> </a:t>
            </a:r>
            <a:r>
              <a:rPr lang="en-US" u="none" dirty="0" smtClean="0"/>
              <a:t> </a:t>
            </a:r>
            <a:endParaRPr lang="en-US" u="none" dirty="0"/>
          </a:p>
        </p:txBody>
      </p:sp>
      <p:pic>
        <p:nvPicPr>
          <p:cNvPr id="7" name="Content Placeholder 6" descr="02-22-12_U-15-20-10-001_01f.bmp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41" r="15041"/>
          <a:stretch>
            <a:fillRect/>
          </a:stretch>
        </p:blipFill>
        <p:spPr/>
      </p:pic>
      <p:pic>
        <p:nvPicPr>
          <p:cNvPr id="8" name="Content Placeholder 7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67" r="2086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145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513" y="1589088"/>
            <a:ext cx="8624887" cy="4498975"/>
          </a:xfrm>
        </p:spPr>
        <p:txBody>
          <a:bodyPr/>
          <a:lstStyle/>
          <a:p>
            <a:r>
              <a:rPr lang="en-US" dirty="0" smtClean="0"/>
              <a:t>Diamond is the hardest substance</a:t>
            </a:r>
          </a:p>
          <a:p>
            <a:r>
              <a:rPr lang="en-US" dirty="0" smtClean="0"/>
              <a:t>Diamond FEA shows high-brightness in DC test</a:t>
            </a:r>
          </a:p>
          <a:p>
            <a:r>
              <a:rPr lang="en-US" dirty="0" err="1" smtClean="0"/>
              <a:t>Rf</a:t>
            </a:r>
            <a:r>
              <a:rPr lang="en-US" dirty="0" smtClean="0"/>
              <a:t> </a:t>
            </a:r>
            <a:r>
              <a:rPr lang="en-US" dirty="0" smtClean="0"/>
              <a:t>gun test is on going with Fermi </a:t>
            </a:r>
            <a:r>
              <a:rPr lang="en-US" dirty="0" smtClean="0"/>
              <a:t>Lab. and </a:t>
            </a:r>
            <a:r>
              <a:rPr lang="en-US" dirty="0" err="1" smtClean="0"/>
              <a:t>Niowave</a:t>
            </a:r>
            <a:endParaRPr lang="en-US" dirty="0" smtClean="0"/>
          </a:p>
          <a:p>
            <a:r>
              <a:rPr lang="en-US" dirty="0" smtClean="0"/>
              <a:t>Gated structure is under way</a:t>
            </a:r>
          </a:p>
          <a:p>
            <a:r>
              <a:rPr lang="en-US" dirty="0" smtClean="0"/>
              <a:t>Conduction mechanism through diamond and field emission mechanism are not clearly understood yet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343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err="1" smtClean="0">
                <a:latin typeface="Arial" pitchFamily="34" charset="0"/>
                <a:cs typeface="Arial" pitchFamily="34" charset="0"/>
              </a:rPr>
              <a:t>Ungated</a:t>
            </a:r>
            <a:r>
              <a:rPr lang="en-US" u="none" dirty="0" smtClean="0">
                <a:latin typeface="Arial" pitchFamily="34" charset="0"/>
                <a:cs typeface="Arial" pitchFamily="34" charset="0"/>
              </a:rPr>
              <a:t> Diamond FEA fabrication procedure</a:t>
            </a:r>
            <a:endParaRPr lang="en-US" u="non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78188" y="1475070"/>
            <a:ext cx="4064188" cy="4201058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All in-house capable with VINSE facilities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Preliminary field emission test (DC) can be performed for screening before delivery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650" y="1065369"/>
            <a:ext cx="3929438" cy="4908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85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smtClean="0"/>
              <a:t>Pyramidal mold fabrication by KOH etch</a:t>
            </a:r>
            <a:endParaRPr lang="en-US" u="non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733800"/>
            <a:ext cx="4194175" cy="2430463"/>
          </a:xfrm>
        </p:spPr>
        <p:txBody>
          <a:bodyPr/>
          <a:lstStyle/>
          <a:p>
            <a:r>
              <a:rPr lang="en-US" sz="2400" dirty="0" smtClean="0"/>
              <a:t>100 nm Cr </a:t>
            </a:r>
            <a:r>
              <a:rPr lang="en-US" sz="2400" dirty="0"/>
              <a:t>layer or 300 nm SiO</a:t>
            </a:r>
            <a:r>
              <a:rPr lang="en-US" sz="2400" baseline="-25000" dirty="0"/>
              <a:t>2 </a:t>
            </a:r>
            <a:r>
              <a:rPr lang="en-US" sz="2400" dirty="0"/>
              <a:t>layer  </a:t>
            </a:r>
            <a:r>
              <a:rPr lang="en-US" sz="2400" dirty="0" smtClean="0"/>
              <a:t>works fine for up to 5 um base  pyramidal molds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752600"/>
            <a:ext cx="27432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3886200"/>
            <a:ext cx="2743200" cy="205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1371600"/>
            <a:ext cx="221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Cr/ SiO</a:t>
            </a:r>
            <a:r>
              <a:rPr lang="en-US" baseline="-25000" dirty="0" smtClean="0"/>
              <a:t>2</a:t>
            </a:r>
            <a:r>
              <a:rPr lang="en-US" dirty="0" smtClean="0"/>
              <a:t> hard mask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5943600"/>
            <a:ext cx="326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reverse pyramidal molds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1524000"/>
            <a:ext cx="2743200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8000" y="1828800"/>
            <a:ext cx="156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 hard mask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73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219200"/>
          </a:xfrm>
        </p:spPr>
        <p:txBody>
          <a:bodyPr/>
          <a:lstStyle/>
          <a:p>
            <a:r>
              <a:rPr lang="en-US" u="none" dirty="0" smtClean="0"/>
              <a:t>Microwave Plasma CVD system provides reliable diamond growth</a:t>
            </a:r>
            <a:endParaRPr lang="en-US" u="non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4106863" cy="4498975"/>
          </a:xfrm>
        </p:spPr>
        <p:txBody>
          <a:bodyPr/>
          <a:lstStyle/>
          <a:p>
            <a:r>
              <a:rPr lang="en-US" sz="2000" dirty="0" smtClean="0"/>
              <a:t>SEKI AX5200M</a:t>
            </a:r>
          </a:p>
          <a:p>
            <a:pPr lvl="1"/>
            <a:r>
              <a:rPr lang="en-US" sz="1800" dirty="0" smtClean="0"/>
              <a:t>Water cooled induction heating stage</a:t>
            </a:r>
          </a:p>
          <a:p>
            <a:pPr lvl="1"/>
            <a:r>
              <a:rPr lang="en-US" sz="1800" dirty="0" smtClean="0"/>
              <a:t>Custom-designed </a:t>
            </a:r>
            <a:r>
              <a:rPr lang="en-US" sz="1800" dirty="0" err="1" smtClean="0"/>
              <a:t>susceptor</a:t>
            </a:r>
            <a:r>
              <a:rPr lang="en-US" sz="1800" dirty="0" smtClean="0"/>
              <a:t> cover</a:t>
            </a:r>
          </a:p>
          <a:p>
            <a:pPr lvl="1"/>
            <a:r>
              <a:rPr lang="en-US" sz="1800" dirty="0" smtClean="0"/>
              <a:t>DC bias module</a:t>
            </a:r>
          </a:p>
          <a:p>
            <a:pPr lvl="1"/>
            <a:r>
              <a:rPr lang="en-US" sz="1800" dirty="0" err="1" smtClean="0"/>
              <a:t>Turbomolecular</a:t>
            </a:r>
            <a:r>
              <a:rPr lang="en-US" sz="1800" dirty="0" smtClean="0"/>
              <a:t> pump </a:t>
            </a:r>
            <a:r>
              <a:rPr lang="en-US" sz="2000" dirty="0" smtClean="0"/>
              <a:t> </a:t>
            </a:r>
          </a:p>
          <a:p>
            <a:pPr lvl="1"/>
            <a:r>
              <a:rPr lang="en-US" sz="1800" dirty="0" smtClean="0"/>
              <a:t>Low substrate temperature</a:t>
            </a:r>
          </a:p>
          <a:p>
            <a:pPr lvl="1"/>
            <a:r>
              <a:rPr lang="en-US" sz="1800" dirty="0" smtClean="0"/>
              <a:t>Optimum plasma location</a:t>
            </a:r>
          </a:p>
          <a:p>
            <a:r>
              <a:rPr lang="en-US" sz="2000" dirty="0" smtClean="0"/>
              <a:t>Results</a:t>
            </a:r>
          </a:p>
          <a:p>
            <a:pPr lvl="1"/>
            <a:r>
              <a:rPr lang="en-US" sz="1800" dirty="0" smtClean="0"/>
              <a:t>Higher film quality </a:t>
            </a:r>
          </a:p>
          <a:p>
            <a:pPr lvl="1"/>
            <a:r>
              <a:rPr lang="en-US" sz="1800" dirty="0" smtClean="0"/>
              <a:t>Repeatability</a:t>
            </a:r>
          </a:p>
          <a:p>
            <a:pPr lvl="1"/>
            <a:r>
              <a:rPr lang="en-US" sz="1800" dirty="0" smtClean="0"/>
              <a:t>Uniformity (2 inch)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1336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219200"/>
          </a:xfrm>
        </p:spPr>
        <p:txBody>
          <a:bodyPr/>
          <a:lstStyle/>
          <a:p>
            <a:r>
              <a:rPr lang="en-US" u="none" dirty="0" smtClean="0"/>
              <a:t>Bias-enhanced nucleation (BEN) </a:t>
            </a:r>
            <a:br>
              <a:rPr lang="en-US" u="none" dirty="0" smtClean="0"/>
            </a:br>
            <a:r>
              <a:rPr lang="en-US" u="none" dirty="0" smtClean="0"/>
              <a:t>improves surface structure of </a:t>
            </a:r>
            <a:r>
              <a:rPr lang="en-US" u="none" dirty="0" err="1" smtClean="0"/>
              <a:t>nanodiamond</a:t>
            </a:r>
            <a:endParaRPr lang="en-US" u="non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589088"/>
            <a:ext cx="4194175" cy="4498975"/>
          </a:xfrm>
        </p:spPr>
        <p:txBody>
          <a:bodyPr/>
          <a:lstStyle/>
          <a:p>
            <a:r>
              <a:rPr lang="en-US" sz="2400" dirty="0" smtClean="0"/>
              <a:t>Shallow ion implantation (carbon cluster)</a:t>
            </a:r>
          </a:p>
          <a:p>
            <a:r>
              <a:rPr lang="en-US" sz="2400" dirty="0" smtClean="0"/>
              <a:t>200 V 20 min. – 30 min.</a:t>
            </a:r>
          </a:p>
          <a:p>
            <a:r>
              <a:rPr lang="en-US" sz="2400" dirty="0" smtClean="0"/>
              <a:t>Initial nucleation current: 70 – 100 </a:t>
            </a:r>
            <a:r>
              <a:rPr lang="en-US" sz="2400" dirty="0" err="1" smtClean="0"/>
              <a:t>mA</a:t>
            </a:r>
            <a:r>
              <a:rPr lang="en-US" sz="2400" dirty="0" smtClean="0"/>
              <a:t> around 2 inch area</a:t>
            </a:r>
          </a:p>
          <a:p>
            <a:r>
              <a:rPr lang="en-US" sz="2400" dirty="0" smtClean="0"/>
              <a:t>Nucleation current drops by 20 % during nucleation</a:t>
            </a:r>
          </a:p>
          <a:p>
            <a:r>
              <a:rPr lang="en-US" sz="2400" dirty="0" err="1" smtClean="0"/>
              <a:t>Sonication</a:t>
            </a:r>
            <a:r>
              <a:rPr lang="en-US" sz="2400" dirty="0" smtClean="0"/>
              <a:t> with diamond powders is still used before BEN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lum contrast="47000"/>
          </a:blip>
          <a:srcRect/>
          <a:stretch>
            <a:fillRect/>
          </a:stretch>
        </p:blipFill>
        <p:spPr bwMode="auto">
          <a:xfrm>
            <a:off x="533400" y="1981200"/>
            <a:ext cx="2286000" cy="171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191000"/>
            <a:ext cx="2286000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3200400"/>
            <a:ext cx="2286000" cy="1714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1981200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min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4126468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min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75299" y="3200400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617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3657600" cy="2742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657600"/>
            <a:ext cx="36576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smtClean="0"/>
              <a:t>Diamond Deposition Recipes (I: </a:t>
            </a:r>
            <a:r>
              <a:rPr lang="en-US" u="none" dirty="0" err="1" smtClean="0"/>
              <a:t>nanodiamond</a:t>
            </a:r>
            <a:r>
              <a:rPr lang="en-US" u="none" dirty="0" smtClean="0"/>
              <a:t>)</a:t>
            </a:r>
            <a:endParaRPr lang="en-US" u="non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4175" cy="2286000"/>
          </a:xfrm>
        </p:spPr>
        <p:txBody>
          <a:bodyPr/>
          <a:lstStyle/>
          <a:p>
            <a:r>
              <a:rPr lang="en-US" sz="2000" dirty="0" smtClean="0"/>
              <a:t>First layer of pyramid is </a:t>
            </a:r>
            <a:r>
              <a:rPr lang="en-US" sz="2000" dirty="0" err="1" smtClean="0"/>
              <a:t>nanodiamond</a:t>
            </a:r>
            <a:endParaRPr lang="en-US" sz="2000" dirty="0" smtClean="0"/>
          </a:p>
          <a:p>
            <a:pPr lvl="1"/>
            <a:r>
              <a:rPr lang="en-US" sz="2000" dirty="0" smtClean="0"/>
              <a:t>Substrate : 650 deg. C</a:t>
            </a:r>
          </a:p>
          <a:p>
            <a:pPr lvl="1"/>
            <a:r>
              <a:rPr lang="en-US" sz="2000" dirty="0" smtClean="0"/>
              <a:t>Microwave 700 W</a:t>
            </a:r>
          </a:p>
          <a:p>
            <a:pPr lvl="1"/>
            <a:r>
              <a:rPr lang="en-US" sz="2000" dirty="0" smtClean="0"/>
              <a:t>20 Torr</a:t>
            </a:r>
          </a:p>
          <a:p>
            <a:pPr lvl="1"/>
            <a:r>
              <a:rPr lang="en-US" sz="2000" dirty="0" smtClean="0"/>
              <a:t>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300 </a:t>
            </a:r>
            <a:r>
              <a:rPr lang="en-US" sz="2000" dirty="0" err="1" smtClean="0"/>
              <a:t>sccm</a:t>
            </a:r>
            <a:r>
              <a:rPr lang="en-US" sz="2000" dirty="0" smtClean="0"/>
              <a:t>/ 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15 </a:t>
            </a:r>
            <a:r>
              <a:rPr lang="en-US" sz="2000" dirty="0" err="1" smtClean="0"/>
              <a:t>sccm</a:t>
            </a:r>
            <a:r>
              <a:rPr lang="en-US" sz="2000" dirty="0" smtClean="0"/>
              <a:t>/ (N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15 </a:t>
            </a:r>
            <a:r>
              <a:rPr lang="en-US" sz="2000" dirty="0" err="1" smtClean="0"/>
              <a:t>sccm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639287" y="5498068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2400" y="4495800"/>
            <a:ext cx="65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304800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 Doped layer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1905000"/>
            <a:ext cx="168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Nanodiamond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0" y="4038600"/>
            <a:ext cx="168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Nanodiamond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209800" y="2895600"/>
            <a:ext cx="5334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3"/>
          </p:cNvCxnSpPr>
          <p:nvPr/>
        </p:nvCxnSpPr>
        <p:spPr>
          <a:xfrm>
            <a:off x="4617447" y="4680466"/>
            <a:ext cx="487953" cy="439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40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smtClean="0"/>
              <a:t>Diamond Deposition Recipes (II: microdiamond)</a:t>
            </a:r>
            <a:endParaRPr lang="en-US" u="none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2286000"/>
            <a:ext cx="3581400" cy="2286000"/>
          </a:xfrm>
        </p:spPr>
        <p:txBody>
          <a:bodyPr/>
          <a:lstStyle/>
          <a:p>
            <a:r>
              <a:rPr lang="en-US" sz="2000" dirty="0" smtClean="0"/>
              <a:t>Interior of pyramid is filled with microdiamond</a:t>
            </a:r>
          </a:p>
          <a:p>
            <a:pPr lvl="1"/>
            <a:r>
              <a:rPr lang="en-US" sz="2000" dirty="0" smtClean="0"/>
              <a:t>Substrate : 650 deg. C</a:t>
            </a:r>
          </a:p>
          <a:p>
            <a:pPr lvl="1"/>
            <a:r>
              <a:rPr lang="en-US" sz="2000" dirty="0" smtClean="0"/>
              <a:t>Microwave 1300 W</a:t>
            </a:r>
          </a:p>
          <a:p>
            <a:pPr lvl="1"/>
            <a:r>
              <a:rPr lang="en-US" sz="2000" dirty="0" smtClean="0"/>
              <a:t>50 Torr</a:t>
            </a:r>
          </a:p>
          <a:p>
            <a:pPr lvl="1"/>
            <a:r>
              <a:rPr lang="en-US" sz="2000" dirty="0" smtClean="0"/>
              <a:t>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300 </a:t>
            </a:r>
            <a:r>
              <a:rPr lang="en-US" sz="2000" dirty="0" err="1" smtClean="0"/>
              <a:t>sccm</a:t>
            </a:r>
            <a:r>
              <a:rPr lang="en-US" sz="2000" dirty="0" smtClean="0"/>
              <a:t>/ CH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 3 </a:t>
            </a:r>
            <a:r>
              <a:rPr lang="en-US" sz="2000" dirty="0" err="1" smtClean="0"/>
              <a:t>sccm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371600"/>
            <a:ext cx="27432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350520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25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smtClean="0"/>
              <a:t>Brazing system</a:t>
            </a:r>
            <a:endParaRPr lang="en-US" u="non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4175" cy="4498975"/>
          </a:xfrm>
        </p:spPr>
        <p:txBody>
          <a:bodyPr/>
          <a:lstStyle/>
          <a:p>
            <a:r>
              <a:rPr lang="en-US" sz="2000" dirty="0" smtClean="0"/>
              <a:t>Requirements</a:t>
            </a:r>
          </a:p>
          <a:p>
            <a:pPr lvl="1"/>
            <a:r>
              <a:rPr lang="en-US" sz="2000" dirty="0" smtClean="0"/>
              <a:t>Vacuum brazing for gap filling</a:t>
            </a:r>
          </a:p>
          <a:p>
            <a:pPr lvl="1"/>
            <a:r>
              <a:rPr lang="en-US" sz="2000" dirty="0" smtClean="0"/>
              <a:t>Uniform over 2-inch diameter</a:t>
            </a:r>
          </a:p>
          <a:p>
            <a:pPr lvl="1"/>
            <a:r>
              <a:rPr lang="en-US" sz="2000" dirty="0" smtClean="0"/>
              <a:t>Best adhesion with diamond and Mo</a:t>
            </a:r>
          </a:p>
          <a:p>
            <a:r>
              <a:rPr lang="en-US" sz="2000" dirty="0"/>
              <a:t>Solutions</a:t>
            </a:r>
          </a:p>
          <a:p>
            <a:pPr lvl="1"/>
            <a:r>
              <a:rPr lang="en-US" sz="2000" dirty="0" smtClean="0"/>
              <a:t>Vacuum hot plate </a:t>
            </a:r>
          </a:p>
          <a:p>
            <a:pPr lvl="1"/>
            <a:r>
              <a:rPr lang="en-US" sz="2000" dirty="0" smtClean="0"/>
              <a:t>Ti-Cu-Ag alloy needs over 800 deg. C to melt</a:t>
            </a:r>
          </a:p>
          <a:p>
            <a:pPr lvl="1"/>
            <a:r>
              <a:rPr lang="en-US" sz="2000" dirty="0" smtClean="0"/>
              <a:t>Polishing</a:t>
            </a:r>
          </a:p>
          <a:p>
            <a:pPr lvl="1"/>
            <a:r>
              <a:rPr lang="en-US" sz="2000" dirty="0" smtClean="0"/>
              <a:t>Optimizing thermal loads</a:t>
            </a:r>
          </a:p>
          <a:p>
            <a:pPr lvl="1">
              <a:buNone/>
            </a:pP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752600"/>
            <a:ext cx="2743200" cy="205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90600" y="1828800"/>
            <a:ext cx="38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3200" y="3124200"/>
            <a:ext cx="1634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Microdiamond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66243" y="2133600"/>
            <a:ext cx="162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Nanodiamond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8200" y="4038600"/>
            <a:ext cx="2743200" cy="3048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Ti-Cu-Ag Alloy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8200" y="4495800"/>
            <a:ext cx="27432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 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40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Compass">
  <a:themeElements>
    <a:clrScheme name="1_Compass 5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333333"/>
      </a:accent1>
      <a:accent2>
        <a:srgbClr val="9383B3"/>
      </a:accent2>
      <a:accent3>
        <a:srgbClr val="B5B5BA"/>
      </a:accent3>
      <a:accent4>
        <a:srgbClr val="DADADA"/>
      </a:accent4>
      <a:accent5>
        <a:srgbClr val="ADADAD"/>
      </a:accent5>
      <a:accent6>
        <a:srgbClr val="8576A2"/>
      </a:accent6>
      <a:hlink>
        <a:srgbClr val="A3C145"/>
      </a:hlink>
      <a:folHlink>
        <a:srgbClr val="6FA9B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mpass 1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C0000"/>
        </a:accent1>
        <a:accent2>
          <a:srgbClr val="FF9900"/>
        </a:accent2>
        <a:accent3>
          <a:srgbClr val="C0AAAA"/>
        </a:accent3>
        <a:accent4>
          <a:srgbClr val="DADADA"/>
        </a:accent4>
        <a:accent5>
          <a:srgbClr val="B2AAAA"/>
        </a:accent5>
        <a:accent6>
          <a:srgbClr val="E78A00"/>
        </a:accent6>
        <a:hlink>
          <a:srgbClr val="FFDF57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ss 2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7A5C40"/>
        </a:accent1>
        <a:accent2>
          <a:srgbClr val="FFFF99"/>
        </a:accent2>
        <a:accent3>
          <a:srgbClr val="D3C3B8"/>
        </a:accent3>
        <a:accent4>
          <a:srgbClr val="DADADA"/>
        </a:accent4>
        <a:accent5>
          <a:srgbClr val="BEB5AF"/>
        </a:accent5>
        <a:accent6>
          <a:srgbClr val="E7E78A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ss 3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ss 4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005452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AB3B3"/>
        </a:accent5>
        <a:accent6>
          <a:srgbClr val="00B95C"/>
        </a:accent6>
        <a:hlink>
          <a:srgbClr val="CC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ss 5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333333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ADADAD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0048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AAB1AA"/>
        </a:accent5>
        <a:accent6>
          <a:srgbClr val="6E8704"/>
        </a:accent6>
        <a:hlink>
          <a:srgbClr val="99FF33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ss 7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57574D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B4B4B2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mpass 8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22560</TotalTime>
  <Words>1112</Words>
  <Application>Microsoft Macintosh PowerPoint</Application>
  <PresentationFormat>On-screen Show (4:3)</PresentationFormat>
  <Paragraphs>222</Paragraphs>
  <Slides>29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1_Compass</vt:lpstr>
      <vt:lpstr>KGPlot</vt:lpstr>
      <vt:lpstr>Artwork</vt:lpstr>
      <vt:lpstr>Worksheet</vt:lpstr>
      <vt:lpstr>Diamond Field-Emission Cathodes as High-Brightness Electron Sources</vt:lpstr>
      <vt:lpstr>Diamond Field Emission Cathode</vt:lpstr>
      <vt:lpstr>Ungated Diamond FEA fabrication procedure</vt:lpstr>
      <vt:lpstr>Pyramidal mold fabrication by KOH etch</vt:lpstr>
      <vt:lpstr>Microwave Plasma CVD system provides reliable diamond growth</vt:lpstr>
      <vt:lpstr>Bias-enhanced nucleation (BEN)  improves surface structure of nanodiamond</vt:lpstr>
      <vt:lpstr>Diamond Deposition Recipes (I: nanodiamond)</vt:lpstr>
      <vt:lpstr>Diamond Deposition Recipes (II: microdiamond)</vt:lpstr>
      <vt:lpstr>Brazing system</vt:lpstr>
      <vt:lpstr>Brazing apparatus and techniques make possible larger cathodes and improved yield</vt:lpstr>
      <vt:lpstr>Improved  fabrication techniques produce large, uniform arrays with improved yield</vt:lpstr>
      <vt:lpstr>Gated Diamond FEA fabrication procedure</vt:lpstr>
      <vt:lpstr>Preliminary DC test</vt:lpstr>
      <vt:lpstr>Excellent uniformity after hitting &gt;1uA/tip</vt:lpstr>
      <vt:lpstr>Conduction through diamond film and FN tunneling</vt:lpstr>
      <vt:lpstr>Uniformity: dark spots</vt:lpstr>
      <vt:lpstr>Emittance test result</vt:lpstr>
      <vt:lpstr>Individual field emitters provide electron beams with exquisite brightness</vt:lpstr>
      <vt:lpstr>Channeling radiation from tightly focused electrons produces brilliant, hard X-rays</vt:lpstr>
      <vt:lpstr>Simulations use several codes to describe different sections of x-ray source</vt:lpstr>
      <vt:lpstr>Computer simulations of field emission show exquisitely small emittance is possible</vt:lpstr>
      <vt:lpstr>CPO simulations confirm small emittance</vt:lpstr>
      <vt:lpstr>FE cathode in rf gun</vt:lpstr>
      <vt:lpstr>Emittance preservation during  acceleration to 40 MeV</vt:lpstr>
      <vt:lpstr>Optimization of focusing will be  carried out using the code ELEGANT</vt:lpstr>
      <vt:lpstr>Simulations look very promising, so now we hope to do experiments on A0 injector this year</vt:lpstr>
      <vt:lpstr>As they are fabricated, cathodes will be tested at Vanderbilt in small DC test stand (mini-gun)</vt:lpstr>
      <vt:lpstr>Simulation and result of minigun  </vt:lpstr>
      <vt:lpstr>Summary</vt:lpstr>
    </vt:vector>
  </TitlesOfParts>
  <Company>VUSE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VUSE</dc:creator>
  <cp:lastModifiedBy>Bo Kyoung Choi</cp:lastModifiedBy>
  <cp:revision>328</cp:revision>
  <dcterms:created xsi:type="dcterms:W3CDTF">2009-09-22T21:57:50Z</dcterms:created>
  <dcterms:modified xsi:type="dcterms:W3CDTF">2012-03-07T02:13:16Z</dcterms:modified>
</cp:coreProperties>
</file>